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78" r:id="rId24"/>
    <p:sldId id="287" r:id="rId25"/>
    <p:sldId id="286" r:id="rId26"/>
    <p:sldId id="288" r:id="rId27"/>
    <p:sldId id="280" r:id="rId28"/>
    <p:sldId id="281" r:id="rId29"/>
    <p:sldId id="282" r:id="rId30"/>
    <p:sldId id="283" r:id="rId31"/>
    <p:sldId id="284" r:id="rId32"/>
    <p:sldId id="289"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10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4706-9B5E-4763-8AD9-5090D39807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9E04089-9214-4A0F-9496-522E19B5D6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1C83E3F-BD68-491D-B609-E5267E704B0F}"/>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5" name="Footer Placeholder 4">
            <a:extLst>
              <a:ext uri="{FF2B5EF4-FFF2-40B4-BE49-F238E27FC236}">
                <a16:creationId xmlns:a16="http://schemas.microsoft.com/office/drawing/2014/main" id="{2300CB1F-60DA-4C53-BD57-D1343B4DFE7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FFB3B4-4EEF-4A3B-9A4F-777224BC3D49}"/>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4294684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BE2B-B2B5-4453-A0C8-D22261E3453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E240CA6-97A4-4DAD-9036-0882918A14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489A22D-944A-429B-A2AB-D5A082E10B9A}"/>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5" name="Footer Placeholder 4">
            <a:extLst>
              <a:ext uri="{FF2B5EF4-FFF2-40B4-BE49-F238E27FC236}">
                <a16:creationId xmlns:a16="http://schemas.microsoft.com/office/drawing/2014/main" id="{8A6C2419-79D8-43FE-A643-4661F90B841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10B885-B469-438C-B460-A0644BA81FF2}"/>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256399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18B1A-B227-4FF7-97F0-8761F1478C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70E9C48-14F2-40B7-9DC4-7026FB2B5A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AE5AF7F-329D-4CA0-8184-965AB7EA6A2A}"/>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5" name="Footer Placeholder 4">
            <a:extLst>
              <a:ext uri="{FF2B5EF4-FFF2-40B4-BE49-F238E27FC236}">
                <a16:creationId xmlns:a16="http://schemas.microsoft.com/office/drawing/2014/main" id="{B5DF45AA-A2C9-4577-8034-E0FF242D603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FF943F8-CE08-4710-ABD8-FA92654BBFDB}"/>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333413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8CFA0-DECC-4269-A149-AB415ADBD13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A423AD1-BF63-4E18-A195-8E1BB2B6C0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02B21B8-6EBB-4F5D-834F-E2F293A0C318}"/>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5" name="Footer Placeholder 4">
            <a:extLst>
              <a:ext uri="{FF2B5EF4-FFF2-40B4-BE49-F238E27FC236}">
                <a16:creationId xmlns:a16="http://schemas.microsoft.com/office/drawing/2014/main" id="{81547990-80AE-4C07-A3BF-A566CCEA7DF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C313BE8-2770-4B86-B772-D084E4B971BA}"/>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115816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B11A-E18F-4B8A-A431-38D4EB32B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1EF5605-3BDE-4E80-A5B4-996B54F4AD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4F7211-F36A-4792-A8F6-A0661FA6870F}"/>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5" name="Footer Placeholder 4">
            <a:extLst>
              <a:ext uri="{FF2B5EF4-FFF2-40B4-BE49-F238E27FC236}">
                <a16:creationId xmlns:a16="http://schemas.microsoft.com/office/drawing/2014/main" id="{CABDE208-C1FF-4274-B15A-15FA296F754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2B8D0C-837E-499C-91D6-8533754220CE}"/>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4176677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765DB-7E0A-40B7-A580-A664B18E2EB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153EDE8-27A6-44C4-A7CB-A5381C2945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99C01C8-DDED-4396-BD4E-38DE761BF0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11F1685-F97B-4720-A978-C5EDC5157584}"/>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6" name="Footer Placeholder 5">
            <a:extLst>
              <a:ext uri="{FF2B5EF4-FFF2-40B4-BE49-F238E27FC236}">
                <a16:creationId xmlns:a16="http://schemas.microsoft.com/office/drawing/2014/main" id="{D92A6619-960C-42D8-9BDB-5F60BE19D99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B937527-AA55-4C23-88B0-3085832203BF}"/>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406845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C132-564D-48B1-8CBC-D2B6F2E0DB0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7C7F3E8-6C8C-40F5-AD69-9E2805235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2AA9CC-E140-48C1-B9C8-26522AFDDF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5A40582-6F82-4573-9555-78E1BDF4ED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D2DDD2-3F69-40FA-95C1-3C8B379DB0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4D30A9F-1240-4212-8168-3D6C993EC063}"/>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8" name="Footer Placeholder 7">
            <a:extLst>
              <a:ext uri="{FF2B5EF4-FFF2-40B4-BE49-F238E27FC236}">
                <a16:creationId xmlns:a16="http://schemas.microsoft.com/office/drawing/2014/main" id="{441FD51D-FD58-4AD7-B51B-8E45B14BBC3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AD3A4BD-24B8-4484-900B-0DA342328621}"/>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3547488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6163-77D9-4EE7-86FC-020CEAF7ED3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050B6B40-3515-4B20-8A21-3C9B348C949E}"/>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4" name="Footer Placeholder 3">
            <a:extLst>
              <a:ext uri="{FF2B5EF4-FFF2-40B4-BE49-F238E27FC236}">
                <a16:creationId xmlns:a16="http://schemas.microsoft.com/office/drawing/2014/main" id="{FA4D84CB-D53F-4F93-9A1C-D1B0CC56C03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2FEE5E1-4115-4789-83D3-811FC3E55675}"/>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3698251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553C65-F4BF-46B7-9F8B-58A6056DD05A}"/>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3" name="Footer Placeholder 2">
            <a:extLst>
              <a:ext uri="{FF2B5EF4-FFF2-40B4-BE49-F238E27FC236}">
                <a16:creationId xmlns:a16="http://schemas.microsoft.com/office/drawing/2014/main" id="{C3457168-8EF6-4E90-BA9B-309370E61C2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D3EDF20-61EC-47ED-AA11-B24DB0A62D3A}"/>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370053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42CBD-43B1-4610-AA5F-E8328AB01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AA90649-C093-45CF-BEA9-B3C984ECAD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7172FE6-7F78-4918-B329-29856D046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AB4CBE-BC6B-420F-ACFC-021DEECD8536}"/>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6" name="Footer Placeholder 5">
            <a:extLst>
              <a:ext uri="{FF2B5EF4-FFF2-40B4-BE49-F238E27FC236}">
                <a16:creationId xmlns:a16="http://schemas.microsoft.com/office/drawing/2014/main" id="{A3778C6F-35E2-4533-B961-7101C503268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D7EB55A-41BF-4B58-9D3D-601F4664B0D8}"/>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409680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37A0-0E1B-452E-ADFD-E33D978FD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E9BE21F-542C-49AB-B210-76C2E287E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CC30A0B-9882-4FFB-8319-3E1A56E29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BA6079-9932-4AFB-8AA0-6D6607499B80}"/>
              </a:ext>
            </a:extLst>
          </p:cNvPr>
          <p:cNvSpPr>
            <a:spLocks noGrp="1"/>
          </p:cNvSpPr>
          <p:nvPr>
            <p:ph type="dt" sz="half" idx="10"/>
          </p:nvPr>
        </p:nvSpPr>
        <p:spPr/>
        <p:txBody>
          <a:bodyPr/>
          <a:lstStyle/>
          <a:p>
            <a:fld id="{33FADCFC-F055-4AD6-BED5-5ACB5AE34532}" type="datetimeFigureOut">
              <a:rPr lang="en-CA" smtClean="0"/>
              <a:t>2019-03-18</a:t>
            </a:fld>
            <a:endParaRPr lang="en-CA"/>
          </a:p>
        </p:txBody>
      </p:sp>
      <p:sp>
        <p:nvSpPr>
          <p:cNvPr id="6" name="Footer Placeholder 5">
            <a:extLst>
              <a:ext uri="{FF2B5EF4-FFF2-40B4-BE49-F238E27FC236}">
                <a16:creationId xmlns:a16="http://schemas.microsoft.com/office/drawing/2014/main" id="{23038199-71B2-4E9E-9DAF-AA683F3AAA6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B99E710-584A-4F63-B32C-6C89E307F558}"/>
              </a:ext>
            </a:extLst>
          </p:cNvPr>
          <p:cNvSpPr>
            <a:spLocks noGrp="1"/>
          </p:cNvSpPr>
          <p:nvPr>
            <p:ph type="sldNum" sz="quarter" idx="12"/>
          </p:nvPr>
        </p:nvSpPr>
        <p:spPr/>
        <p:txBody>
          <a:bodyPr/>
          <a:lstStyle/>
          <a:p>
            <a:fld id="{FCFF7A3B-502A-4844-A226-CF28A062DD31}" type="slidenum">
              <a:rPr lang="en-CA" smtClean="0"/>
              <a:t>‹#›</a:t>
            </a:fld>
            <a:endParaRPr lang="en-CA"/>
          </a:p>
        </p:txBody>
      </p:sp>
    </p:spTree>
    <p:extLst>
      <p:ext uri="{BB962C8B-B14F-4D97-AF65-F5344CB8AC3E}">
        <p14:creationId xmlns:p14="http://schemas.microsoft.com/office/powerpoint/2010/main" val="113748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Blur radius="4"/>
                    </a14:imgEffect>
                  </a14:imgLayer>
                </a14:imgProps>
              </a:ext>
            </a:extLst>
          </a:blip>
          <a:srcRect/>
          <a:stretch>
            <a:fillRect t="-108000" b="-10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BAE159-A65A-49CE-8896-C38D6D230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11F14D1-00FE-42D4-A82C-7920ED2C8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858347-12E3-4DAE-B223-CAF3732DE5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ADCFC-F055-4AD6-BED5-5ACB5AE34532}" type="datetimeFigureOut">
              <a:rPr lang="en-CA" smtClean="0"/>
              <a:t>2019-03-18</a:t>
            </a:fld>
            <a:endParaRPr lang="en-CA"/>
          </a:p>
        </p:txBody>
      </p:sp>
      <p:sp>
        <p:nvSpPr>
          <p:cNvPr id="5" name="Footer Placeholder 4">
            <a:extLst>
              <a:ext uri="{FF2B5EF4-FFF2-40B4-BE49-F238E27FC236}">
                <a16:creationId xmlns:a16="http://schemas.microsoft.com/office/drawing/2014/main" id="{8BBACC83-98A0-458F-AA5E-9AC8877EC5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4CD7E5F-75B8-4400-A2F6-7EC8A63BC3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F7A3B-502A-4844-A226-CF28A062DD31}" type="slidenum">
              <a:rPr lang="en-CA" smtClean="0"/>
              <a:t>‹#›</a:t>
            </a:fld>
            <a:endParaRPr lang="en-CA"/>
          </a:p>
        </p:txBody>
      </p:sp>
    </p:spTree>
    <p:extLst>
      <p:ext uri="{BB962C8B-B14F-4D97-AF65-F5344CB8AC3E}">
        <p14:creationId xmlns:p14="http://schemas.microsoft.com/office/powerpoint/2010/main" val="779699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2D958-89F4-4594-843F-821C13E6978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7319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F949A-8FE4-40A0-8438-05A6F317FF07}"/>
              </a:ext>
            </a:extLst>
          </p:cNvPr>
          <p:cNvSpPr txBox="1">
            <a:spLocks/>
          </p:cNvSpPr>
          <p:nvPr/>
        </p:nvSpPr>
        <p:spPr>
          <a:xfrm>
            <a:off x="8083867" y="776605"/>
            <a:ext cx="374904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dirty="0">
                <a:solidFill>
                  <a:schemeClr val="bg1"/>
                </a:solidFill>
                <a:latin typeface="Century Gothic" panose="020B0502020202020204" pitchFamily="34" charset="0"/>
              </a:rPr>
              <a:t>2017</a:t>
            </a:r>
          </a:p>
        </p:txBody>
      </p:sp>
      <p:pic>
        <p:nvPicPr>
          <p:cNvPr id="3" name="Picture 2">
            <a:extLst>
              <a:ext uri="{FF2B5EF4-FFF2-40B4-BE49-F238E27FC236}">
                <a16:creationId xmlns:a16="http://schemas.microsoft.com/office/drawing/2014/main" id="{05337100-2623-424D-9A09-3454A2431309}"/>
              </a:ext>
            </a:extLst>
          </p:cNvPr>
          <p:cNvPicPr>
            <a:picLocks noChangeAspect="1"/>
          </p:cNvPicPr>
          <p:nvPr/>
        </p:nvPicPr>
        <p:blipFill rotWithShape="1">
          <a:blip r:embed="rId2"/>
          <a:srcRect l="5643" t="18846" b="7898"/>
          <a:stretch/>
        </p:blipFill>
        <p:spPr>
          <a:xfrm>
            <a:off x="76200" y="335280"/>
            <a:ext cx="3984858" cy="3093720"/>
          </a:xfrm>
          <a:prstGeom prst="rect">
            <a:avLst/>
          </a:prstGeom>
        </p:spPr>
      </p:pic>
      <p:pic>
        <p:nvPicPr>
          <p:cNvPr id="4" name="Picture 3">
            <a:extLst>
              <a:ext uri="{FF2B5EF4-FFF2-40B4-BE49-F238E27FC236}">
                <a16:creationId xmlns:a16="http://schemas.microsoft.com/office/drawing/2014/main" id="{2ED3BC5A-941D-4B46-BAA4-0076979640F3}"/>
              </a:ext>
            </a:extLst>
          </p:cNvPr>
          <p:cNvPicPr>
            <a:picLocks noChangeAspect="1"/>
          </p:cNvPicPr>
          <p:nvPr/>
        </p:nvPicPr>
        <p:blipFill rotWithShape="1">
          <a:blip r:embed="rId3"/>
          <a:srcRect t="13906" b="8859"/>
          <a:stretch/>
        </p:blipFill>
        <p:spPr>
          <a:xfrm>
            <a:off x="0" y="3644263"/>
            <a:ext cx="3853914" cy="2976548"/>
          </a:xfrm>
          <a:prstGeom prst="rect">
            <a:avLst/>
          </a:prstGeom>
        </p:spPr>
      </p:pic>
      <p:pic>
        <p:nvPicPr>
          <p:cNvPr id="6" name="Picture 5">
            <a:extLst>
              <a:ext uri="{FF2B5EF4-FFF2-40B4-BE49-F238E27FC236}">
                <a16:creationId xmlns:a16="http://schemas.microsoft.com/office/drawing/2014/main" id="{D8454267-D12B-49FC-8E19-4BE622A7F4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57692" y="2102168"/>
            <a:ext cx="3134473" cy="4177665"/>
          </a:xfrm>
          <a:prstGeom prst="rect">
            <a:avLst/>
          </a:prstGeom>
        </p:spPr>
      </p:pic>
      <p:pic>
        <p:nvPicPr>
          <p:cNvPr id="7" name="Picture 6">
            <a:extLst>
              <a:ext uri="{FF2B5EF4-FFF2-40B4-BE49-F238E27FC236}">
                <a16:creationId xmlns:a16="http://schemas.microsoft.com/office/drawing/2014/main" id="{60C17F08-909E-470C-93FD-667F93BF9F13}"/>
              </a:ext>
            </a:extLst>
          </p:cNvPr>
          <p:cNvPicPr>
            <a:picLocks noChangeAspect="1"/>
          </p:cNvPicPr>
          <p:nvPr/>
        </p:nvPicPr>
        <p:blipFill rotWithShape="1">
          <a:blip r:embed="rId5"/>
          <a:srcRect l="7706" t="20636" r="8442" b="14307"/>
          <a:stretch/>
        </p:blipFill>
        <p:spPr>
          <a:xfrm>
            <a:off x="3945634" y="2102168"/>
            <a:ext cx="5012058" cy="3888589"/>
          </a:xfrm>
          <a:prstGeom prst="rect">
            <a:avLst/>
          </a:prstGeom>
        </p:spPr>
      </p:pic>
    </p:spTree>
    <p:extLst>
      <p:ext uri="{BB962C8B-B14F-4D97-AF65-F5344CB8AC3E}">
        <p14:creationId xmlns:p14="http://schemas.microsoft.com/office/powerpoint/2010/main" val="1722903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D727-430F-4108-967A-FA0AA1179766}"/>
              </a:ext>
            </a:extLst>
          </p:cNvPr>
          <p:cNvSpPr txBox="1">
            <a:spLocks/>
          </p:cNvSpPr>
          <p:nvPr/>
        </p:nvSpPr>
        <p:spPr>
          <a:xfrm>
            <a:off x="7230427" y="685165"/>
            <a:ext cx="374904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dirty="0">
                <a:solidFill>
                  <a:schemeClr val="bg1"/>
                </a:solidFill>
                <a:latin typeface="Century Gothic" panose="020B0502020202020204" pitchFamily="34" charset="0"/>
              </a:rPr>
              <a:t>2017</a:t>
            </a:r>
          </a:p>
        </p:txBody>
      </p:sp>
      <p:pic>
        <p:nvPicPr>
          <p:cNvPr id="3" name="Picture 2">
            <a:extLst>
              <a:ext uri="{FF2B5EF4-FFF2-40B4-BE49-F238E27FC236}">
                <a16:creationId xmlns:a16="http://schemas.microsoft.com/office/drawing/2014/main" id="{61085D19-839E-4A89-A973-7899493B8EA8}"/>
              </a:ext>
            </a:extLst>
          </p:cNvPr>
          <p:cNvPicPr>
            <a:picLocks noChangeAspect="1"/>
          </p:cNvPicPr>
          <p:nvPr/>
        </p:nvPicPr>
        <p:blipFill>
          <a:blip r:embed="rId2"/>
          <a:stretch>
            <a:fillRect/>
          </a:stretch>
        </p:blipFill>
        <p:spPr>
          <a:xfrm>
            <a:off x="561856" y="448170"/>
            <a:ext cx="5301199" cy="5301199"/>
          </a:xfrm>
          <a:prstGeom prst="rect">
            <a:avLst/>
          </a:prstGeom>
        </p:spPr>
      </p:pic>
      <p:pic>
        <p:nvPicPr>
          <p:cNvPr id="4" name="Picture 3">
            <a:extLst>
              <a:ext uri="{FF2B5EF4-FFF2-40B4-BE49-F238E27FC236}">
                <a16:creationId xmlns:a16="http://schemas.microsoft.com/office/drawing/2014/main" id="{4F91D7F9-3E3F-4C1C-869F-977834FB1F77}"/>
              </a:ext>
            </a:extLst>
          </p:cNvPr>
          <p:cNvPicPr>
            <a:picLocks noChangeAspect="1"/>
          </p:cNvPicPr>
          <p:nvPr/>
        </p:nvPicPr>
        <p:blipFill>
          <a:blip r:embed="rId3"/>
          <a:stretch>
            <a:fillRect/>
          </a:stretch>
        </p:blipFill>
        <p:spPr>
          <a:xfrm>
            <a:off x="6328946" y="1798237"/>
            <a:ext cx="5151120" cy="5059763"/>
          </a:xfrm>
          <a:prstGeom prst="rect">
            <a:avLst/>
          </a:prstGeom>
        </p:spPr>
      </p:pic>
    </p:spTree>
    <p:extLst>
      <p:ext uri="{BB962C8B-B14F-4D97-AF65-F5344CB8AC3E}">
        <p14:creationId xmlns:p14="http://schemas.microsoft.com/office/powerpoint/2010/main" val="2750291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4404-D5FE-405F-B479-E09D53D1A611}"/>
              </a:ext>
            </a:extLst>
          </p:cNvPr>
          <p:cNvSpPr>
            <a:spLocks noGrp="1"/>
          </p:cNvSpPr>
          <p:nvPr>
            <p:ph type="title"/>
          </p:nvPr>
        </p:nvSpPr>
        <p:spPr/>
        <p:txBody>
          <a:bodyPr>
            <a:normAutofit/>
          </a:bodyPr>
          <a:lstStyle/>
          <a:p>
            <a:pPr algn="ctr"/>
            <a:r>
              <a:rPr lang="en-CA" sz="6000" dirty="0">
                <a:solidFill>
                  <a:schemeClr val="bg1"/>
                </a:solidFill>
                <a:latin typeface="Century Gothic" panose="020B0502020202020204" pitchFamily="34" charset="0"/>
              </a:rPr>
              <a:t>2018</a:t>
            </a:r>
          </a:p>
        </p:txBody>
      </p:sp>
      <p:sp>
        <p:nvSpPr>
          <p:cNvPr id="3" name="Content Placeholder 2">
            <a:extLst>
              <a:ext uri="{FF2B5EF4-FFF2-40B4-BE49-F238E27FC236}">
                <a16:creationId xmlns:a16="http://schemas.microsoft.com/office/drawing/2014/main" id="{2A18E225-1927-4EC6-95EC-DFC739D62B3D}"/>
              </a:ext>
            </a:extLst>
          </p:cNvPr>
          <p:cNvSpPr>
            <a:spLocks noGrp="1"/>
          </p:cNvSpPr>
          <p:nvPr>
            <p:ph idx="1"/>
          </p:nvPr>
        </p:nvSpPr>
        <p:spPr>
          <a:xfrm>
            <a:off x="1034143" y="1027906"/>
            <a:ext cx="10515600" cy="1898174"/>
          </a:xfrm>
        </p:spPr>
        <p:txBody>
          <a:bodyPr/>
          <a:lstStyle/>
          <a:p>
            <a:pPr marL="0" indent="0">
              <a:buNone/>
            </a:pPr>
            <a:r>
              <a:rPr lang="en-US" b="1" dirty="0">
                <a:solidFill>
                  <a:schemeClr val="bg1"/>
                </a:solidFill>
                <a:latin typeface="Century Gothic" panose="020B0502020202020204" pitchFamily="34" charset="0"/>
                <a:cs typeface="AGCanYouNotBold"/>
              </a:rPr>
              <a:t>Focus:</a:t>
            </a:r>
          </a:p>
          <a:p>
            <a:pPr marL="0" indent="0">
              <a:buNone/>
            </a:pPr>
            <a:r>
              <a:rPr lang="en-US" dirty="0">
                <a:solidFill>
                  <a:schemeClr val="bg1"/>
                </a:solidFill>
                <a:latin typeface="Century Gothic" panose="020B0502020202020204" pitchFamily="34" charset="0"/>
                <a:cs typeface="AGCanYouNotBold"/>
              </a:rPr>
              <a:t>Youth homelessness, and proceeds went to the </a:t>
            </a:r>
            <a:r>
              <a:rPr lang="en-US" dirty="0" err="1">
                <a:solidFill>
                  <a:schemeClr val="bg1"/>
                </a:solidFill>
                <a:latin typeface="Century Gothic" panose="020B0502020202020204" pitchFamily="34" charset="0"/>
                <a:cs typeface="AGCanYouNotBold"/>
              </a:rPr>
              <a:t>McMan</a:t>
            </a:r>
            <a:r>
              <a:rPr lang="en-US" dirty="0">
                <a:solidFill>
                  <a:schemeClr val="bg1"/>
                </a:solidFill>
                <a:latin typeface="Century Gothic" panose="020B0502020202020204" pitchFamily="34" charset="0"/>
                <a:cs typeface="AGCanYouNotBold"/>
              </a:rPr>
              <a:t> Youth Hub.</a:t>
            </a:r>
            <a:endParaRPr lang="en-CA"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76810FC1-809D-4F55-A3FE-5E8BADFFDDE2}"/>
              </a:ext>
            </a:extLst>
          </p:cNvPr>
          <p:cNvPicPr>
            <a:picLocks noChangeAspect="1"/>
          </p:cNvPicPr>
          <p:nvPr/>
        </p:nvPicPr>
        <p:blipFill rotWithShape="1">
          <a:blip r:embed="rId2"/>
          <a:srcRect t="15310" b="4360"/>
          <a:stretch/>
        </p:blipFill>
        <p:spPr>
          <a:xfrm>
            <a:off x="99350" y="2452710"/>
            <a:ext cx="3939281" cy="4216550"/>
          </a:xfrm>
          <a:prstGeom prst="rect">
            <a:avLst/>
          </a:prstGeom>
        </p:spPr>
      </p:pic>
      <p:pic>
        <p:nvPicPr>
          <p:cNvPr id="5" name="Picture 4">
            <a:extLst>
              <a:ext uri="{FF2B5EF4-FFF2-40B4-BE49-F238E27FC236}">
                <a16:creationId xmlns:a16="http://schemas.microsoft.com/office/drawing/2014/main" id="{5AA5697A-D79D-4646-B45E-EDC443B49246}"/>
              </a:ext>
            </a:extLst>
          </p:cNvPr>
          <p:cNvPicPr>
            <a:picLocks noChangeAspect="1"/>
          </p:cNvPicPr>
          <p:nvPr/>
        </p:nvPicPr>
        <p:blipFill rotWithShape="1">
          <a:blip r:embed="rId3"/>
          <a:srcRect t="16754"/>
          <a:stretch/>
        </p:blipFill>
        <p:spPr>
          <a:xfrm>
            <a:off x="3798701" y="2391658"/>
            <a:ext cx="3856273" cy="4277602"/>
          </a:xfrm>
          <a:prstGeom prst="rect">
            <a:avLst/>
          </a:prstGeom>
        </p:spPr>
      </p:pic>
      <p:pic>
        <p:nvPicPr>
          <p:cNvPr id="7" name="Picture 6">
            <a:extLst>
              <a:ext uri="{FF2B5EF4-FFF2-40B4-BE49-F238E27FC236}">
                <a16:creationId xmlns:a16="http://schemas.microsoft.com/office/drawing/2014/main" id="{7EC847B7-CCD9-4DCF-B2B5-81794630B45F}"/>
              </a:ext>
            </a:extLst>
          </p:cNvPr>
          <p:cNvPicPr>
            <a:picLocks noChangeAspect="1"/>
          </p:cNvPicPr>
          <p:nvPr/>
        </p:nvPicPr>
        <p:blipFill rotWithShape="1">
          <a:blip r:embed="rId4"/>
          <a:srcRect l="4377" t="4665" r="5246" b="7294"/>
          <a:stretch/>
        </p:blipFill>
        <p:spPr>
          <a:xfrm>
            <a:off x="7978736" y="2205876"/>
            <a:ext cx="3571007" cy="4635392"/>
          </a:xfrm>
          <a:prstGeom prst="rect">
            <a:avLst/>
          </a:prstGeom>
        </p:spPr>
      </p:pic>
    </p:spTree>
    <p:extLst>
      <p:ext uri="{BB962C8B-B14F-4D97-AF65-F5344CB8AC3E}">
        <p14:creationId xmlns:p14="http://schemas.microsoft.com/office/powerpoint/2010/main" val="600891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A9E55E-9C8C-4DD0-9C85-BA4CD4047475}"/>
              </a:ext>
            </a:extLst>
          </p:cNvPr>
          <p:cNvPicPr>
            <a:picLocks noChangeAspect="1"/>
          </p:cNvPicPr>
          <p:nvPr/>
        </p:nvPicPr>
        <p:blipFill rotWithShape="1">
          <a:blip r:embed="rId2"/>
          <a:srcRect l="7792" t="15971" r="7555" b="30799"/>
          <a:stretch/>
        </p:blipFill>
        <p:spPr>
          <a:xfrm>
            <a:off x="76836" y="104933"/>
            <a:ext cx="3093304" cy="2591794"/>
          </a:xfrm>
          <a:prstGeom prst="rect">
            <a:avLst/>
          </a:prstGeom>
        </p:spPr>
      </p:pic>
      <p:sp>
        <p:nvSpPr>
          <p:cNvPr id="3" name="Title 1">
            <a:extLst>
              <a:ext uri="{FF2B5EF4-FFF2-40B4-BE49-F238E27FC236}">
                <a16:creationId xmlns:a16="http://schemas.microsoft.com/office/drawing/2014/main" id="{CD69145F-9C54-4950-B922-9EEFC416FBF8}"/>
              </a:ext>
            </a:extLst>
          </p:cNvPr>
          <p:cNvSpPr txBox="1">
            <a:spLocks/>
          </p:cNvSpPr>
          <p:nvPr/>
        </p:nvSpPr>
        <p:spPr>
          <a:xfrm>
            <a:off x="9329057" y="1018075"/>
            <a:ext cx="286294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6000" dirty="0">
                <a:solidFill>
                  <a:schemeClr val="bg1"/>
                </a:solidFill>
                <a:latin typeface="Century Gothic" panose="020B0502020202020204" pitchFamily="34" charset="0"/>
              </a:rPr>
              <a:t>2018</a:t>
            </a:r>
          </a:p>
        </p:txBody>
      </p:sp>
      <p:pic>
        <p:nvPicPr>
          <p:cNvPr id="4" name="Picture 3">
            <a:extLst>
              <a:ext uri="{FF2B5EF4-FFF2-40B4-BE49-F238E27FC236}">
                <a16:creationId xmlns:a16="http://schemas.microsoft.com/office/drawing/2014/main" id="{7EED15D8-4E34-43D6-ADD3-8CE8051AA9AD}"/>
              </a:ext>
            </a:extLst>
          </p:cNvPr>
          <p:cNvPicPr>
            <a:picLocks noChangeAspect="1"/>
          </p:cNvPicPr>
          <p:nvPr/>
        </p:nvPicPr>
        <p:blipFill>
          <a:blip r:embed="rId3"/>
          <a:stretch>
            <a:fillRect/>
          </a:stretch>
        </p:blipFill>
        <p:spPr>
          <a:xfrm>
            <a:off x="76836" y="2950551"/>
            <a:ext cx="5080000" cy="3810000"/>
          </a:xfrm>
          <a:prstGeom prst="rect">
            <a:avLst/>
          </a:prstGeom>
        </p:spPr>
      </p:pic>
      <p:pic>
        <p:nvPicPr>
          <p:cNvPr id="5" name="Picture 4">
            <a:extLst>
              <a:ext uri="{FF2B5EF4-FFF2-40B4-BE49-F238E27FC236}">
                <a16:creationId xmlns:a16="http://schemas.microsoft.com/office/drawing/2014/main" id="{43538B49-2C96-416E-9BFD-72E6A6921D5D}"/>
              </a:ext>
            </a:extLst>
          </p:cNvPr>
          <p:cNvPicPr>
            <a:picLocks noChangeAspect="1"/>
          </p:cNvPicPr>
          <p:nvPr/>
        </p:nvPicPr>
        <p:blipFill rotWithShape="1">
          <a:blip r:embed="rId4"/>
          <a:srcRect t="20249" b="23775"/>
          <a:stretch/>
        </p:blipFill>
        <p:spPr>
          <a:xfrm>
            <a:off x="3294450" y="176677"/>
            <a:ext cx="5973097" cy="2507638"/>
          </a:xfrm>
          <a:prstGeom prst="rect">
            <a:avLst/>
          </a:prstGeom>
        </p:spPr>
      </p:pic>
      <p:pic>
        <p:nvPicPr>
          <p:cNvPr id="6" name="Picture 5">
            <a:extLst>
              <a:ext uri="{FF2B5EF4-FFF2-40B4-BE49-F238E27FC236}">
                <a16:creationId xmlns:a16="http://schemas.microsoft.com/office/drawing/2014/main" id="{0BA13771-6C4A-4FA4-8A56-7D8D9EE61C6A}"/>
              </a:ext>
            </a:extLst>
          </p:cNvPr>
          <p:cNvPicPr>
            <a:picLocks noChangeAspect="1"/>
          </p:cNvPicPr>
          <p:nvPr/>
        </p:nvPicPr>
        <p:blipFill rotWithShape="1">
          <a:blip r:embed="rId5"/>
          <a:srcRect t="21431" r="8107" b="18647"/>
          <a:stretch/>
        </p:blipFill>
        <p:spPr>
          <a:xfrm>
            <a:off x="5297714" y="3328524"/>
            <a:ext cx="6504608" cy="3181133"/>
          </a:xfrm>
          <a:prstGeom prst="rect">
            <a:avLst/>
          </a:prstGeom>
        </p:spPr>
      </p:pic>
    </p:spTree>
    <p:extLst>
      <p:ext uri="{BB962C8B-B14F-4D97-AF65-F5344CB8AC3E}">
        <p14:creationId xmlns:p14="http://schemas.microsoft.com/office/powerpoint/2010/main" val="1058151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10FB83-E197-40B8-934F-8C33FD80C19F}"/>
              </a:ext>
            </a:extLst>
          </p:cNvPr>
          <p:cNvPicPr>
            <a:picLocks noChangeAspect="1"/>
          </p:cNvPicPr>
          <p:nvPr/>
        </p:nvPicPr>
        <p:blipFill rotWithShape="1">
          <a:blip r:embed="rId2"/>
          <a:srcRect l="5540" t="14108" r="12816" b="18701"/>
          <a:stretch/>
        </p:blipFill>
        <p:spPr>
          <a:xfrm>
            <a:off x="217714" y="176182"/>
            <a:ext cx="4147457" cy="4548218"/>
          </a:xfrm>
          <a:prstGeom prst="rect">
            <a:avLst/>
          </a:prstGeom>
        </p:spPr>
      </p:pic>
      <p:pic>
        <p:nvPicPr>
          <p:cNvPr id="4" name="Picture 3">
            <a:extLst>
              <a:ext uri="{FF2B5EF4-FFF2-40B4-BE49-F238E27FC236}">
                <a16:creationId xmlns:a16="http://schemas.microsoft.com/office/drawing/2014/main" id="{B8874373-AC2B-4B26-80FF-172E9F7DD700}"/>
              </a:ext>
            </a:extLst>
          </p:cNvPr>
          <p:cNvPicPr>
            <a:picLocks noChangeAspect="1"/>
          </p:cNvPicPr>
          <p:nvPr/>
        </p:nvPicPr>
        <p:blipFill>
          <a:blip r:embed="rId3"/>
          <a:stretch>
            <a:fillRect/>
          </a:stretch>
        </p:blipFill>
        <p:spPr>
          <a:xfrm>
            <a:off x="7112000" y="0"/>
            <a:ext cx="5080000" cy="3810000"/>
          </a:xfrm>
          <a:prstGeom prst="rect">
            <a:avLst/>
          </a:prstGeom>
        </p:spPr>
      </p:pic>
      <p:pic>
        <p:nvPicPr>
          <p:cNvPr id="5" name="Picture 4">
            <a:extLst>
              <a:ext uri="{FF2B5EF4-FFF2-40B4-BE49-F238E27FC236}">
                <a16:creationId xmlns:a16="http://schemas.microsoft.com/office/drawing/2014/main" id="{48A148D9-1B75-49BA-9F97-0645596BAAB4}"/>
              </a:ext>
            </a:extLst>
          </p:cNvPr>
          <p:cNvPicPr>
            <a:picLocks noChangeAspect="1"/>
          </p:cNvPicPr>
          <p:nvPr/>
        </p:nvPicPr>
        <p:blipFill rotWithShape="1">
          <a:blip r:embed="rId4"/>
          <a:srcRect l="10715" t="1649" r="11071" b="8923"/>
          <a:stretch/>
        </p:blipFill>
        <p:spPr>
          <a:xfrm>
            <a:off x="4109357" y="3407229"/>
            <a:ext cx="3973286" cy="3407230"/>
          </a:xfrm>
          <a:prstGeom prst="rect">
            <a:avLst/>
          </a:prstGeom>
        </p:spPr>
      </p:pic>
    </p:spTree>
    <p:extLst>
      <p:ext uri="{BB962C8B-B14F-4D97-AF65-F5344CB8AC3E}">
        <p14:creationId xmlns:p14="http://schemas.microsoft.com/office/powerpoint/2010/main" val="230082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extLst>
              <a:ext uri="{BEBA8EAE-BF5A-486C-A8C5-ECC9F3942E4B}">
                <a14:imgProps xmlns:a14="http://schemas.microsoft.com/office/drawing/2010/main">
                  <a14:imgLayer r:embed="rId3">
                    <a14:imgEffect>
                      <a14:artisticBlur radius="4"/>
                    </a14:imgEffect>
                  </a14:imgLayer>
                </a14:imgProps>
              </a:ext>
            </a:extLst>
          </a:blip>
          <a:srcRect/>
          <a:stretch>
            <a:fillRect t="-108000" b="-108000"/>
          </a:stretch>
        </a:blipFill>
        <a:effectLst/>
      </p:bgPr>
    </p:bg>
    <p:spTree>
      <p:nvGrpSpPr>
        <p:cNvPr id="1" name=""/>
        <p:cNvGrpSpPr/>
        <p:nvPr/>
      </p:nvGrpSpPr>
      <p:grpSpPr>
        <a:xfrm>
          <a:off x="0" y="0"/>
          <a:ext cx="0" cy="0"/>
          <a:chOff x="0" y="0"/>
          <a:chExt cx="0" cy="0"/>
        </a:xfrm>
      </p:grpSpPr>
      <p:pic>
        <p:nvPicPr>
          <p:cNvPr id="2" name="Picture 1" descr="DEHR poster.jpeg">
            <a:extLst>
              <a:ext uri="{FF2B5EF4-FFF2-40B4-BE49-F238E27FC236}">
                <a16:creationId xmlns:a16="http://schemas.microsoft.com/office/drawing/2014/main" id="{3CA58313-F109-4740-9B28-3B3F08DF7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338" y="0"/>
            <a:ext cx="8873323" cy="6856171"/>
          </a:xfrm>
          <a:prstGeom prst="rect">
            <a:avLst/>
          </a:prstGeom>
        </p:spPr>
      </p:pic>
    </p:spTree>
    <p:extLst>
      <p:ext uri="{BB962C8B-B14F-4D97-AF65-F5344CB8AC3E}">
        <p14:creationId xmlns:p14="http://schemas.microsoft.com/office/powerpoint/2010/main" val="3359828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63B2-0031-431B-9895-DC05489F4F3A}"/>
              </a:ext>
            </a:extLst>
          </p:cNvPr>
          <p:cNvSpPr>
            <a:spLocks noGrp="1"/>
          </p:cNvSpPr>
          <p:nvPr>
            <p:ph type="title"/>
          </p:nvPr>
        </p:nvSpPr>
        <p:spPr/>
        <p:txBody>
          <a:bodyPr/>
          <a:lstStyle/>
          <a:p>
            <a:r>
              <a:rPr lang="en-US" b="1" dirty="0">
                <a:solidFill>
                  <a:schemeClr val="bg1"/>
                </a:solidFill>
                <a:latin typeface="Century Gothic" panose="020B0502020202020204" pitchFamily="34" charset="0"/>
                <a:cs typeface="AGJeansDay"/>
              </a:rPr>
              <a:t>Why focus on ‘Diverse Relationships’? </a:t>
            </a:r>
            <a:endParaRPr lang="en-CA" b="1"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627441AC-8232-45C0-9031-846EA6622F2B}"/>
              </a:ext>
            </a:extLst>
          </p:cNvPr>
          <p:cNvSpPr>
            <a:spLocks noGrp="1"/>
          </p:cNvSpPr>
          <p:nvPr>
            <p:ph idx="1"/>
          </p:nvPr>
        </p:nvSpPr>
        <p:spPr>
          <a:xfrm>
            <a:off x="838200" y="1825625"/>
            <a:ext cx="10515600" cy="4351338"/>
          </a:xfrm>
        </p:spPr>
        <p:txBody>
          <a:bodyPr/>
          <a:lstStyle/>
          <a:p>
            <a:r>
              <a:rPr lang="en-US" sz="3200" dirty="0">
                <a:solidFill>
                  <a:schemeClr val="bg1"/>
                </a:solidFill>
                <a:latin typeface="Century Gothic" panose="020B0502020202020204" pitchFamily="34" charset="0"/>
                <a:cs typeface="AGCanYouNotBold"/>
              </a:rPr>
              <a:t>“Relationships are powerful. Our one-to-one connections with each other are the foundation for change. And building relationships with people from different cultures, [and walks of life]</a:t>
            </a:r>
            <a:r>
              <a:rPr lang="mr-IN" sz="3200" dirty="0">
                <a:solidFill>
                  <a:schemeClr val="bg1"/>
                </a:solidFill>
                <a:latin typeface="Century Gothic" panose="020B0502020202020204" pitchFamily="34" charset="0"/>
                <a:cs typeface="AGCanYouNotBold"/>
              </a:rPr>
              <a:t>…</a:t>
            </a:r>
            <a:r>
              <a:rPr lang="en-US" sz="3200" dirty="0">
                <a:solidFill>
                  <a:schemeClr val="bg1"/>
                </a:solidFill>
                <a:latin typeface="Century Gothic" panose="020B0502020202020204" pitchFamily="34" charset="0"/>
                <a:cs typeface="AGCanYouNotBold"/>
              </a:rPr>
              <a:t>is key in building diverse communities that are powerful enough to achieve significant goals.” </a:t>
            </a:r>
            <a:r>
              <a:rPr lang="mr-IN" sz="3200" dirty="0">
                <a:solidFill>
                  <a:schemeClr val="bg1"/>
                </a:solidFill>
                <a:latin typeface="Century Gothic" panose="020B0502020202020204" pitchFamily="34" charset="0"/>
                <a:cs typeface="AGCanYouNotBold"/>
              </a:rPr>
              <a:t>–</a:t>
            </a:r>
            <a:r>
              <a:rPr lang="en-US" sz="3200" dirty="0">
                <a:solidFill>
                  <a:schemeClr val="bg1"/>
                </a:solidFill>
                <a:latin typeface="Century Gothic" panose="020B0502020202020204" pitchFamily="34" charset="0"/>
                <a:cs typeface="AGCanYouNotBold"/>
              </a:rPr>
              <a:t> Community Tool Box</a:t>
            </a:r>
          </a:p>
          <a:p>
            <a:endParaRPr lang="en-CA" dirty="0"/>
          </a:p>
        </p:txBody>
      </p:sp>
      <p:pic>
        <p:nvPicPr>
          <p:cNvPr id="4" name="Picture 3">
            <a:extLst>
              <a:ext uri="{FF2B5EF4-FFF2-40B4-BE49-F238E27FC236}">
                <a16:creationId xmlns:a16="http://schemas.microsoft.com/office/drawing/2014/main" id="{0BBD4CD3-4C35-46BB-8CCE-05F9A08120F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2425812" y="4661678"/>
            <a:ext cx="7340375" cy="2196322"/>
          </a:xfrm>
          <a:prstGeom prst="rect">
            <a:avLst/>
          </a:prstGeom>
        </p:spPr>
      </p:pic>
    </p:spTree>
    <p:extLst>
      <p:ext uri="{BB962C8B-B14F-4D97-AF65-F5344CB8AC3E}">
        <p14:creationId xmlns:p14="http://schemas.microsoft.com/office/powerpoint/2010/main" val="1227935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63B2-0031-431B-9895-DC05489F4F3A}"/>
              </a:ext>
            </a:extLst>
          </p:cNvPr>
          <p:cNvSpPr>
            <a:spLocks noGrp="1"/>
          </p:cNvSpPr>
          <p:nvPr>
            <p:ph type="title"/>
          </p:nvPr>
        </p:nvSpPr>
        <p:spPr/>
        <p:txBody>
          <a:bodyPr>
            <a:normAutofit/>
          </a:bodyPr>
          <a:lstStyle/>
          <a:p>
            <a:r>
              <a:rPr lang="en-US" sz="2400" b="1" dirty="0">
                <a:solidFill>
                  <a:schemeClr val="bg1"/>
                </a:solidFill>
                <a:latin typeface="Century Gothic" panose="020B0502020202020204" pitchFamily="34" charset="0"/>
                <a:cs typeface="AGJeansDay"/>
              </a:rPr>
              <a:t>Why focus on ‘Diverse Relationships’? </a:t>
            </a:r>
            <a:r>
              <a:rPr lang="en-US" sz="2400" i="1" dirty="0">
                <a:solidFill>
                  <a:schemeClr val="bg1"/>
                </a:solidFill>
                <a:latin typeface="Century Gothic" panose="020B0502020202020204" pitchFamily="34" charset="0"/>
                <a:cs typeface="AGJeansDay"/>
              </a:rPr>
              <a:t>(continued)</a:t>
            </a:r>
            <a:endParaRPr lang="en-CA" sz="2400"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627441AC-8232-45C0-9031-846EA6622F2B}"/>
              </a:ext>
            </a:extLst>
          </p:cNvPr>
          <p:cNvSpPr>
            <a:spLocks noGrp="1"/>
          </p:cNvSpPr>
          <p:nvPr>
            <p:ph idx="1"/>
          </p:nvPr>
        </p:nvSpPr>
        <p:spPr>
          <a:xfrm>
            <a:off x="838199" y="1288758"/>
            <a:ext cx="10515600" cy="4351338"/>
          </a:xfrm>
        </p:spPr>
        <p:txBody>
          <a:bodyPr/>
          <a:lstStyle/>
          <a:p>
            <a:pPr marL="342900" lvl="0" indent="-342900" defTabSz="457200">
              <a:lnSpc>
                <a:spcPct val="100000"/>
              </a:lnSpc>
              <a:spcBef>
                <a:spcPts val="0"/>
              </a:spcBef>
              <a:buFont typeface="Arial"/>
              <a:buChar char="•"/>
            </a:pPr>
            <a:r>
              <a:rPr lang="en-US" dirty="0">
                <a:solidFill>
                  <a:schemeClr val="bg1"/>
                </a:solidFill>
                <a:latin typeface="Century Gothic" panose="020B0502020202020204" pitchFamily="34" charset="0"/>
                <a:cs typeface="AGCanYouNotBold"/>
              </a:rPr>
              <a:t>We chose “Diverse Relationships” as our focus this year, because it is becoming increasingly more important to rally together and build loving and accepting connections with one another </a:t>
            </a:r>
          </a:p>
          <a:p>
            <a:pPr marL="0" lvl="0" indent="0" defTabSz="457200">
              <a:lnSpc>
                <a:spcPct val="100000"/>
              </a:lnSpc>
              <a:spcBef>
                <a:spcPts val="0"/>
              </a:spcBef>
              <a:buNone/>
            </a:pPr>
            <a:endParaRPr lang="en-US" dirty="0">
              <a:solidFill>
                <a:schemeClr val="bg1"/>
              </a:solidFill>
              <a:latin typeface="Century Gothic" panose="020B0502020202020204" pitchFamily="34" charset="0"/>
              <a:cs typeface="AGCanYouNotBold"/>
            </a:endParaRPr>
          </a:p>
          <a:p>
            <a:pPr marL="342900" lvl="0" indent="-342900" defTabSz="457200">
              <a:lnSpc>
                <a:spcPct val="100000"/>
              </a:lnSpc>
              <a:spcBef>
                <a:spcPts val="0"/>
              </a:spcBef>
              <a:buFont typeface="Arial"/>
              <a:buChar char="•"/>
            </a:pPr>
            <a:r>
              <a:rPr lang="en-US" dirty="0">
                <a:solidFill>
                  <a:schemeClr val="bg1"/>
                </a:solidFill>
                <a:latin typeface="Century Gothic" panose="020B0502020202020204" pitchFamily="34" charset="0"/>
                <a:cs typeface="AGCanYouNotBold"/>
              </a:rPr>
              <a:t>We want to highlight the beauty that exists in diversity, and the connections that are made between people of different mindsets and backgrounds</a:t>
            </a:r>
          </a:p>
          <a:p>
            <a:endParaRPr lang="en-CA" dirty="0"/>
          </a:p>
        </p:txBody>
      </p:sp>
      <p:pic>
        <p:nvPicPr>
          <p:cNvPr id="4" name="Picture 3">
            <a:extLst>
              <a:ext uri="{FF2B5EF4-FFF2-40B4-BE49-F238E27FC236}">
                <a16:creationId xmlns:a16="http://schemas.microsoft.com/office/drawing/2014/main" id="{0BBD4CD3-4C35-46BB-8CCE-05F9A08120F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2425812" y="4661678"/>
            <a:ext cx="7340375" cy="2196322"/>
          </a:xfrm>
          <a:prstGeom prst="rect">
            <a:avLst/>
          </a:prstGeom>
        </p:spPr>
      </p:pic>
    </p:spTree>
    <p:extLst>
      <p:ext uri="{BB962C8B-B14F-4D97-AF65-F5344CB8AC3E}">
        <p14:creationId xmlns:p14="http://schemas.microsoft.com/office/powerpoint/2010/main" val="1169465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63B2-0031-431B-9895-DC05489F4F3A}"/>
              </a:ext>
            </a:extLst>
          </p:cNvPr>
          <p:cNvSpPr>
            <a:spLocks noGrp="1"/>
          </p:cNvSpPr>
          <p:nvPr>
            <p:ph type="title"/>
          </p:nvPr>
        </p:nvSpPr>
        <p:spPr/>
        <p:txBody>
          <a:bodyPr>
            <a:normAutofit/>
          </a:bodyPr>
          <a:lstStyle/>
          <a:p>
            <a:r>
              <a:rPr lang="en-US" sz="2400" b="1" dirty="0">
                <a:solidFill>
                  <a:schemeClr val="bg1"/>
                </a:solidFill>
                <a:latin typeface="Century Gothic" panose="020B0502020202020204" pitchFamily="34" charset="0"/>
                <a:cs typeface="AGJeansDay"/>
              </a:rPr>
              <a:t>Why focus on ‘Diverse Relationships’? </a:t>
            </a:r>
            <a:r>
              <a:rPr lang="en-US" sz="2400" i="1" dirty="0">
                <a:solidFill>
                  <a:schemeClr val="bg1"/>
                </a:solidFill>
                <a:latin typeface="Century Gothic" panose="020B0502020202020204" pitchFamily="34" charset="0"/>
                <a:cs typeface="AGJeansDay"/>
              </a:rPr>
              <a:t>(continued)</a:t>
            </a:r>
            <a:endParaRPr lang="en-CA" sz="2400"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627441AC-8232-45C0-9031-846EA6622F2B}"/>
              </a:ext>
            </a:extLst>
          </p:cNvPr>
          <p:cNvSpPr>
            <a:spLocks noGrp="1"/>
          </p:cNvSpPr>
          <p:nvPr>
            <p:ph idx="1"/>
          </p:nvPr>
        </p:nvSpPr>
        <p:spPr>
          <a:xfrm>
            <a:off x="838199" y="1288758"/>
            <a:ext cx="10515600" cy="4351338"/>
          </a:xfrm>
        </p:spPr>
        <p:txBody>
          <a:bodyPr/>
          <a:lstStyle/>
          <a:p>
            <a:pPr marL="342900" lvl="0" indent="-342900" defTabSz="457200">
              <a:lnSpc>
                <a:spcPct val="100000"/>
              </a:lnSpc>
              <a:spcBef>
                <a:spcPts val="0"/>
              </a:spcBef>
              <a:buFont typeface="Arial"/>
              <a:buChar char="•"/>
            </a:pPr>
            <a:r>
              <a:rPr lang="en-CA" dirty="0">
                <a:solidFill>
                  <a:schemeClr val="bg1"/>
                </a:solidFill>
                <a:latin typeface="Century Gothic" panose="020B0502020202020204" pitchFamily="34" charset="0"/>
                <a:cs typeface="AGCanYouNotBold"/>
              </a:rPr>
              <a:t>Our topic is intentionally broad. We want all grade levels to be able to interact with our message of diverse connection, in a way that is meaningful to them</a:t>
            </a:r>
          </a:p>
          <a:p>
            <a:pPr marL="0" lvl="0" indent="0" defTabSz="457200">
              <a:lnSpc>
                <a:spcPct val="100000"/>
              </a:lnSpc>
              <a:spcBef>
                <a:spcPts val="0"/>
              </a:spcBef>
              <a:buNone/>
            </a:pPr>
            <a:endParaRPr lang="en-CA" dirty="0">
              <a:solidFill>
                <a:schemeClr val="bg1"/>
              </a:solidFill>
              <a:latin typeface="Century Gothic" panose="020B0502020202020204" pitchFamily="34" charset="0"/>
              <a:cs typeface="AGCanYouNotBold"/>
            </a:endParaRPr>
          </a:p>
          <a:p>
            <a:pPr marL="342900" lvl="0" indent="-342900" defTabSz="457200">
              <a:lnSpc>
                <a:spcPct val="100000"/>
              </a:lnSpc>
              <a:spcBef>
                <a:spcPts val="0"/>
              </a:spcBef>
              <a:buFont typeface="Arial"/>
              <a:buChar char="•"/>
            </a:pPr>
            <a:r>
              <a:rPr lang="en-CA" dirty="0">
                <a:solidFill>
                  <a:schemeClr val="bg1"/>
                </a:solidFill>
                <a:latin typeface="Century Gothic" panose="020B0502020202020204" pitchFamily="34" charset="0"/>
                <a:cs typeface="AGCanYouNotBold"/>
              </a:rPr>
              <a:t>Our students are on the front lines when it comes to being agents of change, and we often see beautiful reminders from the youngest members of our society about how to love one another, no matter our differences </a:t>
            </a:r>
          </a:p>
          <a:p>
            <a:endParaRPr lang="en-CA" dirty="0"/>
          </a:p>
        </p:txBody>
      </p:sp>
      <p:pic>
        <p:nvPicPr>
          <p:cNvPr id="4" name="Picture 3">
            <a:extLst>
              <a:ext uri="{FF2B5EF4-FFF2-40B4-BE49-F238E27FC236}">
                <a16:creationId xmlns:a16="http://schemas.microsoft.com/office/drawing/2014/main" id="{0BBD4CD3-4C35-46BB-8CCE-05F9A08120F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2425812" y="4661678"/>
            <a:ext cx="7340375" cy="2196322"/>
          </a:xfrm>
          <a:prstGeom prst="rect">
            <a:avLst/>
          </a:prstGeom>
        </p:spPr>
      </p:pic>
    </p:spTree>
    <p:extLst>
      <p:ext uri="{BB962C8B-B14F-4D97-AF65-F5344CB8AC3E}">
        <p14:creationId xmlns:p14="http://schemas.microsoft.com/office/powerpoint/2010/main" val="1846083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63B2-0031-431B-9895-DC05489F4F3A}"/>
              </a:ext>
            </a:extLst>
          </p:cNvPr>
          <p:cNvSpPr>
            <a:spLocks noGrp="1"/>
          </p:cNvSpPr>
          <p:nvPr>
            <p:ph type="title"/>
          </p:nvPr>
        </p:nvSpPr>
        <p:spPr/>
        <p:txBody>
          <a:bodyPr>
            <a:normAutofit/>
          </a:bodyPr>
          <a:lstStyle/>
          <a:p>
            <a:r>
              <a:rPr lang="en-US" sz="2400" b="1" dirty="0">
                <a:solidFill>
                  <a:schemeClr val="bg1"/>
                </a:solidFill>
                <a:latin typeface="Century Gothic" panose="020B0502020202020204" pitchFamily="34" charset="0"/>
                <a:cs typeface="AGJeansDay"/>
              </a:rPr>
              <a:t>Why focus on ‘Diverse Relationships’? </a:t>
            </a:r>
            <a:r>
              <a:rPr lang="en-US" sz="2400" i="1" dirty="0">
                <a:solidFill>
                  <a:schemeClr val="bg1"/>
                </a:solidFill>
                <a:latin typeface="Century Gothic" panose="020B0502020202020204" pitchFamily="34" charset="0"/>
                <a:cs typeface="AGJeansDay"/>
              </a:rPr>
              <a:t>(continued)</a:t>
            </a:r>
            <a:endParaRPr lang="en-CA" sz="2400"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627441AC-8232-45C0-9031-846EA6622F2B}"/>
              </a:ext>
            </a:extLst>
          </p:cNvPr>
          <p:cNvSpPr>
            <a:spLocks noGrp="1"/>
          </p:cNvSpPr>
          <p:nvPr>
            <p:ph idx="1"/>
          </p:nvPr>
        </p:nvSpPr>
        <p:spPr>
          <a:xfrm>
            <a:off x="838199" y="1288758"/>
            <a:ext cx="10515600" cy="4351338"/>
          </a:xfrm>
        </p:spPr>
        <p:txBody>
          <a:bodyPr/>
          <a:lstStyle/>
          <a:p>
            <a:pPr marL="342900" lvl="0" indent="-342900" defTabSz="457200">
              <a:lnSpc>
                <a:spcPct val="100000"/>
              </a:lnSpc>
              <a:spcBef>
                <a:spcPts val="0"/>
              </a:spcBef>
              <a:buFont typeface="Arial"/>
              <a:buChar char="•"/>
            </a:pPr>
            <a:r>
              <a:rPr lang="en-CA" dirty="0">
                <a:solidFill>
                  <a:schemeClr val="bg1"/>
                </a:solidFill>
                <a:latin typeface="Century Gothic" panose="020B0502020202020204" pitchFamily="34" charset="0"/>
                <a:cs typeface="AGCanYouNotBold"/>
              </a:rPr>
              <a:t>As an educator, you can choose the lens you would like to focus on our topic with.</a:t>
            </a:r>
          </a:p>
          <a:p>
            <a:pPr marL="342900" lvl="0" indent="-342900" defTabSz="457200">
              <a:lnSpc>
                <a:spcPct val="100000"/>
              </a:lnSpc>
              <a:spcBef>
                <a:spcPts val="0"/>
              </a:spcBef>
              <a:buFont typeface="Arial"/>
              <a:buChar char="•"/>
            </a:pPr>
            <a:endParaRPr lang="en-CA" dirty="0">
              <a:solidFill>
                <a:schemeClr val="bg1"/>
              </a:solidFill>
              <a:latin typeface="Century Gothic" panose="020B0502020202020204" pitchFamily="34" charset="0"/>
              <a:cs typeface="AGCanYouNotBold"/>
            </a:endParaRPr>
          </a:p>
          <a:p>
            <a:pPr marL="342900" lvl="0" indent="-342900" defTabSz="457200">
              <a:lnSpc>
                <a:spcPct val="100000"/>
              </a:lnSpc>
              <a:spcBef>
                <a:spcPts val="0"/>
              </a:spcBef>
              <a:buFont typeface="Arial"/>
              <a:buChar char="•"/>
            </a:pPr>
            <a:r>
              <a:rPr lang="en-CA" dirty="0">
                <a:solidFill>
                  <a:schemeClr val="bg1"/>
                </a:solidFill>
                <a:latin typeface="Century Gothic" panose="020B0502020202020204" pitchFamily="34" charset="0"/>
                <a:cs typeface="AGCanYouNotBold"/>
              </a:rPr>
              <a:t>Keep in mind, that ‘relationships’ do not have to be romantic. They may include friendships, families, community, daily interactions, etc. </a:t>
            </a:r>
          </a:p>
          <a:p>
            <a:endParaRPr lang="en-CA" dirty="0"/>
          </a:p>
        </p:txBody>
      </p:sp>
      <p:pic>
        <p:nvPicPr>
          <p:cNvPr id="4" name="Picture 3">
            <a:extLst>
              <a:ext uri="{FF2B5EF4-FFF2-40B4-BE49-F238E27FC236}">
                <a16:creationId xmlns:a16="http://schemas.microsoft.com/office/drawing/2014/main" id="{0BBD4CD3-4C35-46BB-8CCE-05F9A08120F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2425812" y="4661678"/>
            <a:ext cx="7340375" cy="2196322"/>
          </a:xfrm>
          <a:prstGeom prst="rect">
            <a:avLst/>
          </a:prstGeom>
        </p:spPr>
      </p:pic>
    </p:spTree>
    <p:extLst>
      <p:ext uri="{BB962C8B-B14F-4D97-AF65-F5344CB8AC3E}">
        <p14:creationId xmlns:p14="http://schemas.microsoft.com/office/powerpoint/2010/main" val="370197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3932-757F-4DAE-9AAD-F6AD74D100B3}"/>
              </a:ext>
            </a:extLst>
          </p:cNvPr>
          <p:cNvSpPr>
            <a:spLocks noGrp="1"/>
          </p:cNvSpPr>
          <p:nvPr>
            <p:ph type="title"/>
          </p:nvPr>
        </p:nvSpPr>
        <p:spPr/>
        <p:txBody>
          <a:bodyPr/>
          <a:lstStyle/>
          <a:p>
            <a:pPr algn="ctr"/>
            <a:r>
              <a:rPr lang="en-US" b="1" dirty="0">
                <a:solidFill>
                  <a:schemeClr val="bg1"/>
                </a:solidFill>
                <a:latin typeface="Century Gothic" panose="020B0502020202020204" pitchFamily="34" charset="0"/>
                <a:cs typeface="AGJeansDay"/>
              </a:rPr>
              <a:t>What is DEHR? </a:t>
            </a:r>
            <a:endParaRPr lang="en-CA" b="1"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FE64D744-0A83-4488-81AF-CCECE866A15A}"/>
              </a:ext>
            </a:extLst>
          </p:cNvPr>
          <p:cNvSpPr>
            <a:spLocks noGrp="1"/>
          </p:cNvSpPr>
          <p:nvPr>
            <p:ph idx="1"/>
          </p:nvPr>
        </p:nvSpPr>
        <p:spPr>
          <a:xfrm>
            <a:off x="838200" y="1825625"/>
            <a:ext cx="10515600" cy="4667250"/>
          </a:xfrm>
        </p:spPr>
        <p:txBody>
          <a:bodyPr>
            <a:normAutofit/>
          </a:bodyPr>
          <a:lstStyle/>
          <a:p>
            <a:pPr marL="342900" indent="-342900">
              <a:buFont typeface="Arial"/>
              <a:buChar char="•"/>
            </a:pPr>
            <a:r>
              <a:rPr lang="en-US" sz="3200" dirty="0">
                <a:solidFill>
                  <a:schemeClr val="bg1"/>
                </a:solidFill>
                <a:latin typeface="Century Gothic" panose="020B0502020202020204" pitchFamily="34" charset="0"/>
                <a:cs typeface="AGCanYouNotBold"/>
              </a:rPr>
              <a:t>It began with a DEHR Committee at the provincial ATA level</a:t>
            </a:r>
          </a:p>
          <a:p>
            <a:endParaRPr lang="en-US" sz="3200" dirty="0">
              <a:solidFill>
                <a:schemeClr val="bg1"/>
              </a:solidFill>
              <a:latin typeface="Century Gothic" panose="020B0502020202020204" pitchFamily="34" charset="0"/>
              <a:cs typeface="AGCanYouNotBold"/>
            </a:endParaRPr>
          </a:p>
          <a:p>
            <a:pPr marL="342900" indent="-342900">
              <a:buFont typeface="Arial"/>
              <a:buChar char="•"/>
            </a:pPr>
            <a:r>
              <a:rPr lang="en-US" sz="3200" dirty="0">
                <a:solidFill>
                  <a:schemeClr val="bg1"/>
                </a:solidFill>
                <a:latin typeface="Century Gothic" panose="020B0502020202020204" pitchFamily="34" charset="0"/>
                <a:cs typeface="AGCanYouNotBold"/>
              </a:rPr>
              <a:t>Now almost every ATA Local has its own DEHR Committee</a:t>
            </a:r>
          </a:p>
          <a:p>
            <a:endParaRPr lang="en-US" sz="3200" dirty="0">
              <a:solidFill>
                <a:schemeClr val="bg1"/>
              </a:solidFill>
              <a:latin typeface="Century Gothic" panose="020B0502020202020204" pitchFamily="34" charset="0"/>
              <a:cs typeface="AGCanYouNotBold"/>
            </a:endParaRPr>
          </a:p>
          <a:p>
            <a:pPr marL="342900" indent="-342900">
              <a:buFont typeface="Arial"/>
              <a:buChar char="•"/>
            </a:pPr>
            <a:r>
              <a:rPr lang="en-US" sz="3200" dirty="0">
                <a:solidFill>
                  <a:schemeClr val="bg1"/>
                </a:solidFill>
                <a:latin typeface="Century Gothic" panose="020B0502020202020204" pitchFamily="34" charset="0"/>
                <a:cs typeface="AGCanYouNotBold"/>
              </a:rPr>
              <a:t>Each DEHR Committee’s mandate is to promote Diversity, Equity, and Human Rights in our schools and communities</a:t>
            </a:r>
          </a:p>
          <a:p>
            <a:endParaRPr lang="en-CA" dirty="0"/>
          </a:p>
        </p:txBody>
      </p:sp>
    </p:spTree>
    <p:extLst>
      <p:ext uri="{BB962C8B-B14F-4D97-AF65-F5344CB8AC3E}">
        <p14:creationId xmlns:p14="http://schemas.microsoft.com/office/powerpoint/2010/main" val="1718153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63B2-0031-431B-9895-DC05489F4F3A}"/>
              </a:ext>
            </a:extLst>
          </p:cNvPr>
          <p:cNvSpPr>
            <a:spLocks noGrp="1"/>
          </p:cNvSpPr>
          <p:nvPr>
            <p:ph type="title"/>
          </p:nvPr>
        </p:nvSpPr>
        <p:spPr/>
        <p:txBody>
          <a:bodyPr>
            <a:normAutofit/>
          </a:bodyPr>
          <a:lstStyle/>
          <a:p>
            <a:r>
              <a:rPr lang="en-US" sz="2400" b="1" dirty="0">
                <a:solidFill>
                  <a:schemeClr val="bg1"/>
                </a:solidFill>
                <a:latin typeface="Century Gothic" panose="020B0502020202020204" pitchFamily="34" charset="0"/>
                <a:cs typeface="AGJeansDay"/>
              </a:rPr>
              <a:t>Why focus on ‘Diverse Relationships’? </a:t>
            </a:r>
            <a:r>
              <a:rPr lang="en-US" sz="2400" i="1" dirty="0">
                <a:solidFill>
                  <a:schemeClr val="bg1"/>
                </a:solidFill>
                <a:latin typeface="Century Gothic" panose="020B0502020202020204" pitchFamily="34" charset="0"/>
                <a:cs typeface="AGJeansDay"/>
              </a:rPr>
              <a:t>(continued)</a:t>
            </a:r>
            <a:endParaRPr lang="en-CA" sz="2400"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627441AC-8232-45C0-9031-846EA6622F2B}"/>
              </a:ext>
            </a:extLst>
          </p:cNvPr>
          <p:cNvSpPr>
            <a:spLocks noGrp="1"/>
          </p:cNvSpPr>
          <p:nvPr>
            <p:ph idx="1"/>
          </p:nvPr>
        </p:nvSpPr>
        <p:spPr>
          <a:xfrm>
            <a:off x="838199" y="1288758"/>
            <a:ext cx="10515600" cy="4351338"/>
          </a:xfrm>
        </p:spPr>
        <p:txBody>
          <a:bodyPr/>
          <a:lstStyle/>
          <a:p>
            <a:pPr marL="342900" lvl="0" indent="-342900" defTabSz="457200">
              <a:lnSpc>
                <a:spcPct val="100000"/>
              </a:lnSpc>
              <a:spcBef>
                <a:spcPts val="0"/>
              </a:spcBef>
              <a:buFont typeface="Arial"/>
              <a:buChar char="•"/>
            </a:pPr>
            <a:r>
              <a:rPr lang="en-CA" dirty="0">
                <a:solidFill>
                  <a:schemeClr val="bg1"/>
                </a:solidFill>
                <a:latin typeface="Century Gothic" panose="020B0502020202020204" pitchFamily="34" charset="0"/>
                <a:cs typeface="AGCanYouNotBold"/>
              </a:rPr>
              <a:t>Some topics you may wish to explore with your students are as follows: </a:t>
            </a:r>
          </a:p>
          <a:p>
            <a:pPr marL="342900" lvl="0" indent="-342900" defTabSz="457200">
              <a:lnSpc>
                <a:spcPct val="100000"/>
              </a:lnSpc>
              <a:spcBef>
                <a:spcPts val="0"/>
              </a:spcBef>
              <a:buFont typeface="Arial"/>
              <a:buChar char="•"/>
            </a:pPr>
            <a:endParaRPr lang="en-CA" sz="1600" dirty="0">
              <a:solidFill>
                <a:schemeClr val="bg1"/>
              </a:solidFill>
              <a:latin typeface="Century Gothic" panose="020B0502020202020204" pitchFamily="34" charset="0"/>
              <a:cs typeface="AGCanYouNotBold"/>
            </a:endParaRPr>
          </a:p>
          <a:p>
            <a:pPr lvl="2" defTabSz="457200">
              <a:lnSpc>
                <a:spcPct val="100000"/>
              </a:lnSpc>
              <a:spcBef>
                <a:spcPts val="0"/>
              </a:spcBef>
              <a:buFont typeface="Courier New" panose="02070309020205020404" pitchFamily="49" charset="0"/>
              <a:buChar char="o"/>
            </a:pPr>
            <a:r>
              <a:rPr lang="en-CA" sz="2400" dirty="0">
                <a:solidFill>
                  <a:schemeClr val="bg1"/>
                </a:solidFill>
                <a:latin typeface="Century Gothic" panose="020B0502020202020204" pitchFamily="34" charset="0"/>
                <a:cs typeface="AGCanYouNotBold"/>
              </a:rPr>
              <a:t>Intercultural relationships </a:t>
            </a:r>
          </a:p>
          <a:p>
            <a:pPr lvl="2" defTabSz="457200">
              <a:lnSpc>
                <a:spcPct val="100000"/>
              </a:lnSpc>
              <a:spcBef>
                <a:spcPts val="0"/>
              </a:spcBef>
              <a:buFont typeface="Courier New" panose="02070309020205020404" pitchFamily="49" charset="0"/>
              <a:buChar char="o"/>
            </a:pPr>
            <a:r>
              <a:rPr lang="en-CA" sz="2400" dirty="0">
                <a:solidFill>
                  <a:schemeClr val="bg1"/>
                </a:solidFill>
                <a:latin typeface="Century Gothic" panose="020B0502020202020204" pitchFamily="34" charset="0"/>
                <a:cs typeface="AGCanYouNotBold"/>
              </a:rPr>
              <a:t>LGBTQ+ relationships </a:t>
            </a:r>
          </a:p>
          <a:p>
            <a:pPr lvl="2" defTabSz="457200">
              <a:lnSpc>
                <a:spcPct val="100000"/>
              </a:lnSpc>
              <a:spcBef>
                <a:spcPts val="0"/>
              </a:spcBef>
              <a:buFont typeface="Courier New" panose="02070309020205020404" pitchFamily="49" charset="0"/>
              <a:buChar char="o"/>
            </a:pPr>
            <a:r>
              <a:rPr lang="en-CA" sz="2400" dirty="0">
                <a:solidFill>
                  <a:schemeClr val="bg1"/>
                </a:solidFill>
                <a:latin typeface="Century Gothic" panose="020B0502020202020204" pitchFamily="34" charset="0"/>
                <a:cs typeface="AGCanYouNotBold"/>
              </a:rPr>
              <a:t>Diverse families</a:t>
            </a:r>
          </a:p>
          <a:p>
            <a:pPr marL="342900" lvl="0" indent="-342900" defTabSz="457200">
              <a:lnSpc>
                <a:spcPct val="100000"/>
              </a:lnSpc>
              <a:spcBef>
                <a:spcPts val="0"/>
              </a:spcBef>
              <a:buFont typeface="Arial"/>
              <a:buChar char="•"/>
            </a:pPr>
            <a:endParaRPr lang="en-CA" sz="1800" dirty="0">
              <a:solidFill>
                <a:schemeClr val="bg1"/>
              </a:solidFill>
              <a:latin typeface="Century Gothic" panose="020B0502020202020204" pitchFamily="34" charset="0"/>
              <a:cs typeface="AGCanYouNotBold"/>
            </a:endParaRPr>
          </a:p>
          <a:p>
            <a:pPr marL="342900" lvl="0" indent="-342900" defTabSz="457200">
              <a:lnSpc>
                <a:spcPct val="100000"/>
              </a:lnSpc>
              <a:spcBef>
                <a:spcPts val="0"/>
              </a:spcBef>
              <a:buFont typeface="Arial"/>
              <a:buChar char="•"/>
            </a:pPr>
            <a:r>
              <a:rPr lang="en-CA" dirty="0">
                <a:solidFill>
                  <a:schemeClr val="bg1"/>
                </a:solidFill>
                <a:latin typeface="Century Gothic" panose="020B0502020202020204" pitchFamily="34" charset="0"/>
                <a:cs typeface="AGCanYouNotBold"/>
              </a:rPr>
              <a:t>If you find a different topic that works for you, we encourage you to follow that! </a:t>
            </a:r>
          </a:p>
          <a:p>
            <a:endParaRPr lang="en-CA" dirty="0"/>
          </a:p>
        </p:txBody>
      </p:sp>
      <p:pic>
        <p:nvPicPr>
          <p:cNvPr id="4" name="Picture 3">
            <a:extLst>
              <a:ext uri="{FF2B5EF4-FFF2-40B4-BE49-F238E27FC236}">
                <a16:creationId xmlns:a16="http://schemas.microsoft.com/office/drawing/2014/main" id="{0BBD4CD3-4C35-46BB-8CCE-05F9A08120F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2425812" y="4661678"/>
            <a:ext cx="7340375" cy="2196322"/>
          </a:xfrm>
          <a:prstGeom prst="rect">
            <a:avLst/>
          </a:prstGeom>
        </p:spPr>
      </p:pic>
    </p:spTree>
    <p:extLst>
      <p:ext uri="{BB962C8B-B14F-4D97-AF65-F5344CB8AC3E}">
        <p14:creationId xmlns:p14="http://schemas.microsoft.com/office/powerpoint/2010/main" val="5854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63B2-0031-431B-9895-DC05489F4F3A}"/>
              </a:ext>
            </a:extLst>
          </p:cNvPr>
          <p:cNvSpPr>
            <a:spLocks noGrp="1"/>
          </p:cNvSpPr>
          <p:nvPr>
            <p:ph type="title"/>
          </p:nvPr>
        </p:nvSpPr>
        <p:spPr/>
        <p:txBody>
          <a:bodyPr>
            <a:normAutofit/>
          </a:bodyPr>
          <a:lstStyle/>
          <a:p>
            <a:r>
              <a:rPr lang="en-US" sz="2400" b="1" dirty="0">
                <a:solidFill>
                  <a:schemeClr val="bg1"/>
                </a:solidFill>
                <a:latin typeface="Century Gothic" panose="020B0502020202020204" pitchFamily="34" charset="0"/>
                <a:cs typeface="AGJeansDay"/>
              </a:rPr>
              <a:t>Why focus on ‘Diverse Relationships’? </a:t>
            </a:r>
            <a:r>
              <a:rPr lang="en-US" sz="2400" i="1" dirty="0">
                <a:solidFill>
                  <a:schemeClr val="bg1"/>
                </a:solidFill>
                <a:latin typeface="Century Gothic" panose="020B0502020202020204" pitchFamily="34" charset="0"/>
                <a:cs typeface="AGJeansDay"/>
              </a:rPr>
              <a:t>(continued)</a:t>
            </a:r>
            <a:endParaRPr lang="en-CA" sz="2400"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627441AC-8232-45C0-9031-846EA6622F2B}"/>
              </a:ext>
            </a:extLst>
          </p:cNvPr>
          <p:cNvSpPr>
            <a:spLocks noGrp="1"/>
          </p:cNvSpPr>
          <p:nvPr>
            <p:ph idx="1"/>
          </p:nvPr>
        </p:nvSpPr>
        <p:spPr>
          <a:xfrm>
            <a:off x="838199" y="1288758"/>
            <a:ext cx="10515600" cy="4351338"/>
          </a:xfrm>
        </p:spPr>
        <p:txBody>
          <a:bodyPr vert="horz" lIns="91440" tIns="45720" rIns="91440" bIns="45720" rtlCol="0" anchor="t">
            <a:normAutofit lnSpcReduction="10000"/>
          </a:bodyPr>
          <a:lstStyle/>
          <a:p>
            <a:pPr marL="342900" lvl="0" indent="-342900" defTabSz="457200">
              <a:lnSpc>
                <a:spcPct val="100000"/>
              </a:lnSpc>
              <a:spcBef>
                <a:spcPts val="0"/>
              </a:spcBef>
              <a:buFont typeface="Arial"/>
              <a:buChar char="•"/>
            </a:pPr>
            <a:r>
              <a:rPr lang="en-CA" dirty="0">
                <a:solidFill>
                  <a:schemeClr val="bg1"/>
                </a:solidFill>
                <a:latin typeface="Century Gothic" panose="020B0502020202020204" pitchFamily="34" charset="0"/>
                <a:cs typeface="AGCanYouNotBold"/>
              </a:rPr>
              <a:t>We want to share a message of love and acceptance, while honoring the struggles that many minorities have faced over time</a:t>
            </a:r>
          </a:p>
          <a:p>
            <a:pPr marL="342900" lvl="0" indent="-342900" defTabSz="457200">
              <a:lnSpc>
                <a:spcPct val="100000"/>
              </a:lnSpc>
              <a:spcBef>
                <a:spcPts val="0"/>
              </a:spcBef>
              <a:buFont typeface="Arial"/>
              <a:buChar char="•"/>
            </a:pPr>
            <a:endParaRPr lang="en-CA" dirty="0">
              <a:solidFill>
                <a:schemeClr val="bg1"/>
              </a:solidFill>
              <a:latin typeface="Century Gothic" panose="020B0502020202020204" pitchFamily="34" charset="0"/>
              <a:cs typeface="AGCanYouNotBold"/>
            </a:endParaRPr>
          </a:p>
          <a:p>
            <a:pPr marL="342900" indent="-342900" defTabSz="457200">
              <a:lnSpc>
                <a:spcPct val="100000"/>
              </a:lnSpc>
              <a:spcBef>
                <a:spcPts val="0"/>
              </a:spcBef>
              <a:buFont typeface="Arial"/>
              <a:buChar char="•"/>
            </a:pPr>
            <a:r>
              <a:rPr lang="en-CA" dirty="0">
                <a:solidFill>
                  <a:schemeClr val="bg1"/>
                </a:solidFill>
                <a:latin typeface="Century Gothic"/>
                <a:cs typeface="AGCanYouNotBold"/>
              </a:rPr>
              <a:t>Please recognize that specific topics chosen may be triggering for some students. It is our duty as educators to ensure that all of our students are supported throughout our learning. If you are unsure of how to best support a student who may be having a difficult time with this theme, we encourage you to reach out to your school-based counseling team for support</a:t>
            </a:r>
          </a:p>
          <a:p>
            <a:endParaRPr lang="en-CA" dirty="0"/>
          </a:p>
        </p:txBody>
      </p:sp>
      <p:pic>
        <p:nvPicPr>
          <p:cNvPr id="4" name="Picture 3">
            <a:extLst>
              <a:ext uri="{FF2B5EF4-FFF2-40B4-BE49-F238E27FC236}">
                <a16:creationId xmlns:a16="http://schemas.microsoft.com/office/drawing/2014/main" id="{0BBD4CD3-4C35-46BB-8CCE-05F9A08120F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3982469" y="5532437"/>
            <a:ext cx="4410417" cy="1319646"/>
          </a:xfrm>
          <a:prstGeom prst="rect">
            <a:avLst/>
          </a:prstGeom>
        </p:spPr>
      </p:pic>
    </p:spTree>
    <p:extLst>
      <p:ext uri="{BB962C8B-B14F-4D97-AF65-F5344CB8AC3E}">
        <p14:creationId xmlns:p14="http://schemas.microsoft.com/office/powerpoint/2010/main" val="586175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22A5-490D-425A-9C5C-4C635D152D05}"/>
              </a:ext>
            </a:extLst>
          </p:cNvPr>
          <p:cNvSpPr>
            <a:spLocks noGrp="1"/>
          </p:cNvSpPr>
          <p:nvPr>
            <p:ph type="title"/>
          </p:nvPr>
        </p:nvSpPr>
        <p:spPr>
          <a:xfrm>
            <a:off x="704850" y="-12700"/>
            <a:ext cx="10515600" cy="1325563"/>
          </a:xfrm>
        </p:spPr>
        <p:txBody>
          <a:bodyPr/>
          <a:lstStyle/>
          <a:p>
            <a:pPr algn="ctr"/>
            <a:r>
              <a:rPr lang="en-CA" b="1" u="sng" dirty="0">
                <a:solidFill>
                  <a:schemeClr val="bg1"/>
                </a:solidFill>
                <a:latin typeface="Century Gothic" panose="020B0502020202020204" pitchFamily="34" charset="0"/>
              </a:rPr>
              <a:t>Teaching Points</a:t>
            </a:r>
          </a:p>
        </p:txBody>
      </p:sp>
      <p:sp>
        <p:nvSpPr>
          <p:cNvPr id="3" name="Content Placeholder 2">
            <a:extLst>
              <a:ext uri="{FF2B5EF4-FFF2-40B4-BE49-F238E27FC236}">
                <a16:creationId xmlns:a16="http://schemas.microsoft.com/office/drawing/2014/main" id="{F66D752A-8A13-4521-A755-9A198DB1F313}"/>
              </a:ext>
            </a:extLst>
          </p:cNvPr>
          <p:cNvSpPr>
            <a:spLocks noGrp="1"/>
          </p:cNvSpPr>
          <p:nvPr>
            <p:ph idx="1"/>
          </p:nvPr>
        </p:nvSpPr>
        <p:spPr>
          <a:xfrm>
            <a:off x="838200" y="1171575"/>
            <a:ext cx="10515600" cy="5486400"/>
          </a:xfrm>
        </p:spPr>
        <p:txBody>
          <a:bodyPr>
            <a:normAutofit lnSpcReduction="10000"/>
          </a:bodyPr>
          <a:lstStyle/>
          <a:p>
            <a:pPr lvl="0"/>
            <a:r>
              <a:rPr lang="en-CA" b="1" dirty="0">
                <a:solidFill>
                  <a:schemeClr val="bg1"/>
                </a:solidFill>
                <a:latin typeface="Century Gothic" panose="020B0502020202020204" pitchFamily="34" charset="0"/>
              </a:rPr>
              <a:t>Relationship: </a:t>
            </a:r>
            <a:r>
              <a:rPr lang="en-CA" dirty="0">
                <a:solidFill>
                  <a:schemeClr val="bg1"/>
                </a:solidFill>
                <a:latin typeface="Century Gothic" panose="020B0502020202020204" pitchFamily="34" charset="0"/>
              </a:rPr>
              <a:t>the way in which two or more concepts, objects, or people are connected, </a:t>
            </a:r>
            <a:r>
              <a:rPr lang="en-CA" b="1" dirty="0">
                <a:solidFill>
                  <a:schemeClr val="bg1"/>
                </a:solidFill>
                <a:latin typeface="Century Gothic" panose="020B0502020202020204" pitchFamily="34" charset="0"/>
              </a:rPr>
              <a:t>or the state of being connected</a:t>
            </a:r>
            <a:endParaRPr lang="en-CA" dirty="0">
              <a:solidFill>
                <a:schemeClr val="bg1"/>
              </a:solidFill>
              <a:latin typeface="Century Gothic" panose="020B0502020202020204" pitchFamily="34" charset="0"/>
            </a:endParaRPr>
          </a:p>
          <a:p>
            <a:endParaRPr lang="en-CA" dirty="0">
              <a:solidFill>
                <a:schemeClr val="bg1"/>
              </a:solidFill>
              <a:latin typeface="Century Gothic" panose="020B0502020202020204" pitchFamily="34" charset="0"/>
            </a:endParaRPr>
          </a:p>
          <a:p>
            <a:pPr marL="0" indent="0">
              <a:buNone/>
            </a:pPr>
            <a:endParaRPr lang="en-CA" dirty="0">
              <a:solidFill>
                <a:schemeClr val="bg1"/>
              </a:solidFill>
              <a:latin typeface="Century Gothic" panose="020B0502020202020204" pitchFamily="34" charset="0"/>
            </a:endParaRPr>
          </a:p>
          <a:p>
            <a:pPr lvl="0"/>
            <a:r>
              <a:rPr lang="en-CA" dirty="0">
                <a:solidFill>
                  <a:schemeClr val="bg1"/>
                </a:solidFill>
                <a:latin typeface="Century Gothic" panose="020B0502020202020204" pitchFamily="34" charset="0"/>
              </a:rPr>
              <a:t>We want to foster and celebrate strong relationships that exist within our world </a:t>
            </a:r>
          </a:p>
          <a:p>
            <a:pPr lvl="2">
              <a:buFont typeface="Courier New" panose="02070309020205020404" pitchFamily="49" charset="0"/>
              <a:buChar char="o"/>
            </a:pPr>
            <a:r>
              <a:rPr lang="en-CA" sz="2600" dirty="0">
                <a:solidFill>
                  <a:schemeClr val="bg1"/>
                </a:solidFill>
                <a:latin typeface="Century Gothic" panose="020B0502020202020204" pitchFamily="34" charset="0"/>
              </a:rPr>
              <a:t>These relationships may be romantic, friendly, familial, or simply day to day interactions </a:t>
            </a:r>
          </a:p>
          <a:p>
            <a:pPr lvl="0"/>
            <a:r>
              <a:rPr lang="en-CA" dirty="0">
                <a:solidFill>
                  <a:schemeClr val="bg1"/>
                </a:solidFill>
                <a:latin typeface="Century Gothic" panose="020B0502020202020204" pitchFamily="34" charset="0"/>
              </a:rPr>
              <a:t>When we are connected, we all feel less alone </a:t>
            </a:r>
          </a:p>
          <a:p>
            <a:pPr lvl="0"/>
            <a:r>
              <a:rPr lang="en-CA" dirty="0">
                <a:solidFill>
                  <a:schemeClr val="bg1"/>
                </a:solidFill>
                <a:latin typeface="Century Gothic" panose="020B0502020202020204" pitchFamily="34" charset="0"/>
              </a:rPr>
              <a:t>Helping students understand </a:t>
            </a:r>
            <a:r>
              <a:rPr lang="en-CA" b="1" dirty="0">
                <a:solidFill>
                  <a:schemeClr val="bg1"/>
                </a:solidFill>
                <a:latin typeface="Century Gothic" panose="020B0502020202020204" pitchFamily="34" charset="0"/>
              </a:rPr>
              <a:t>WHY</a:t>
            </a:r>
            <a:r>
              <a:rPr lang="en-CA" dirty="0">
                <a:solidFill>
                  <a:schemeClr val="bg1"/>
                </a:solidFill>
                <a:latin typeface="Century Gothic" panose="020B0502020202020204" pitchFamily="34" charset="0"/>
              </a:rPr>
              <a:t> connection is important, can improve their willingness to connect, and help celebrate the connections that already exist </a:t>
            </a:r>
          </a:p>
          <a:p>
            <a:endParaRPr lang="en-CA" dirty="0"/>
          </a:p>
        </p:txBody>
      </p:sp>
      <p:pic>
        <p:nvPicPr>
          <p:cNvPr id="4" name="Picture 3">
            <a:extLst>
              <a:ext uri="{FF2B5EF4-FFF2-40B4-BE49-F238E27FC236}">
                <a16:creationId xmlns:a16="http://schemas.microsoft.com/office/drawing/2014/main" id="{027D068E-165D-43C6-9290-B757F05C196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3502137" y="1957132"/>
            <a:ext cx="4430193" cy="1325563"/>
          </a:xfrm>
          <a:prstGeom prst="rect">
            <a:avLst/>
          </a:prstGeom>
        </p:spPr>
      </p:pic>
    </p:spTree>
    <p:extLst>
      <p:ext uri="{BB962C8B-B14F-4D97-AF65-F5344CB8AC3E}">
        <p14:creationId xmlns:p14="http://schemas.microsoft.com/office/powerpoint/2010/main" val="2668522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776D-C828-4160-A60F-508D08435004}"/>
              </a:ext>
            </a:extLst>
          </p:cNvPr>
          <p:cNvSpPr>
            <a:spLocks noGrp="1"/>
          </p:cNvSpPr>
          <p:nvPr>
            <p:ph type="title"/>
          </p:nvPr>
        </p:nvSpPr>
        <p:spPr/>
        <p:txBody>
          <a:bodyPr/>
          <a:lstStyle/>
          <a:p>
            <a:pPr algn="ctr"/>
            <a:r>
              <a:rPr lang="en-CA" dirty="0">
                <a:solidFill>
                  <a:schemeClr val="bg1"/>
                </a:solidFill>
                <a:latin typeface="Century Gothic" panose="020B0502020202020204" pitchFamily="34" charset="0"/>
              </a:rPr>
              <a:t>Statistics</a:t>
            </a:r>
          </a:p>
        </p:txBody>
      </p:sp>
      <p:sp>
        <p:nvSpPr>
          <p:cNvPr id="3" name="Content Placeholder 2">
            <a:extLst>
              <a:ext uri="{FF2B5EF4-FFF2-40B4-BE49-F238E27FC236}">
                <a16:creationId xmlns:a16="http://schemas.microsoft.com/office/drawing/2014/main" id="{B389A7BA-C595-49F0-92D5-580521F35044}"/>
              </a:ext>
            </a:extLst>
          </p:cNvPr>
          <p:cNvSpPr>
            <a:spLocks noGrp="1"/>
          </p:cNvSpPr>
          <p:nvPr>
            <p:ph idx="1"/>
          </p:nvPr>
        </p:nvSpPr>
        <p:spPr/>
        <p:txBody>
          <a:bodyPr vert="horz" lIns="91440" tIns="45720" rIns="91440" bIns="45720" rtlCol="0" anchor="t">
            <a:normAutofit/>
          </a:bodyPr>
          <a:lstStyle/>
          <a:p>
            <a:r>
              <a:rPr lang="en-US" dirty="0">
                <a:solidFill>
                  <a:schemeClr val="bg1"/>
                </a:solidFill>
                <a:latin typeface="Century Gothic"/>
                <a:cs typeface="AGCanYouNotBold"/>
              </a:rPr>
              <a:t>Canada is a beautiful melting pot of many different cultures. With these differences, comes the importance of acceptance and understanding. Encouraging and helping our students to learn more about the many cultures that make up Canada's population can be an important start! </a:t>
            </a:r>
            <a:endParaRPr lang="en-US" dirty="0">
              <a:solidFill>
                <a:schemeClr val="bg1"/>
              </a:solidFill>
              <a:latin typeface="Century Gothic" panose="020B0502020202020204" pitchFamily="34" charset="0"/>
              <a:cs typeface="AGCanYouNotBold"/>
            </a:endParaRPr>
          </a:p>
          <a:p>
            <a:r>
              <a:rPr lang="en-US" dirty="0">
                <a:solidFill>
                  <a:schemeClr val="bg1"/>
                </a:solidFill>
                <a:latin typeface="Century Gothic"/>
              </a:rPr>
              <a:t>The next couple slides will reference some statistics regarding Canada's diverse population, and can serve as teaching and discussion points within your classroom! </a:t>
            </a:r>
          </a:p>
          <a:p>
            <a:endParaRPr lang="en-CA" dirty="0">
              <a:cs typeface="Calibri" panose="020F0502020204030204"/>
            </a:endParaRPr>
          </a:p>
        </p:txBody>
      </p:sp>
    </p:spTree>
    <p:extLst>
      <p:ext uri="{BB962C8B-B14F-4D97-AF65-F5344CB8AC3E}">
        <p14:creationId xmlns:p14="http://schemas.microsoft.com/office/powerpoint/2010/main" val="1416372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776D-C828-4160-A60F-508D08435004}"/>
              </a:ext>
            </a:extLst>
          </p:cNvPr>
          <p:cNvSpPr>
            <a:spLocks noGrp="1"/>
          </p:cNvSpPr>
          <p:nvPr>
            <p:ph type="title"/>
          </p:nvPr>
        </p:nvSpPr>
        <p:spPr/>
        <p:txBody>
          <a:bodyPr/>
          <a:lstStyle/>
          <a:p>
            <a:pPr algn="ctr"/>
            <a:r>
              <a:rPr lang="en-CA" dirty="0">
                <a:solidFill>
                  <a:schemeClr val="bg1"/>
                </a:solidFill>
                <a:latin typeface="Century Gothic" panose="020B0502020202020204" pitchFamily="34" charset="0"/>
              </a:rPr>
              <a:t>Statistics</a:t>
            </a:r>
          </a:p>
        </p:txBody>
      </p:sp>
      <p:sp>
        <p:nvSpPr>
          <p:cNvPr id="3" name="Content Placeholder 2">
            <a:extLst>
              <a:ext uri="{FF2B5EF4-FFF2-40B4-BE49-F238E27FC236}">
                <a16:creationId xmlns:a16="http://schemas.microsoft.com/office/drawing/2014/main" id="{B389A7BA-C595-49F0-92D5-580521F35044}"/>
              </a:ext>
            </a:extLst>
          </p:cNvPr>
          <p:cNvSpPr>
            <a:spLocks noGrp="1"/>
          </p:cNvSpPr>
          <p:nvPr>
            <p:ph idx="1"/>
          </p:nvPr>
        </p:nvSpPr>
        <p:spPr/>
        <p:txBody>
          <a:bodyPr/>
          <a:lstStyle/>
          <a:p>
            <a:r>
              <a:rPr lang="en-US" dirty="0">
                <a:solidFill>
                  <a:schemeClr val="bg1"/>
                </a:solidFill>
                <a:latin typeface="Century Gothic" panose="020B0502020202020204" pitchFamily="34" charset="0"/>
                <a:cs typeface="AGCanYouNotBold"/>
              </a:rPr>
              <a:t>1 out of 5 people in Canada’s population is foreign born (data from the 2011 National Household Survey) </a:t>
            </a:r>
          </a:p>
          <a:p>
            <a:endParaRPr lang="en-CA" dirty="0"/>
          </a:p>
        </p:txBody>
      </p:sp>
      <p:pic>
        <p:nvPicPr>
          <p:cNvPr id="4" name="Picture 3" descr="Screen Shot 2019-02-18 at 12.00.54 PM.png">
            <a:extLst>
              <a:ext uri="{FF2B5EF4-FFF2-40B4-BE49-F238E27FC236}">
                <a16:creationId xmlns:a16="http://schemas.microsoft.com/office/drawing/2014/main" id="{739A193C-FD72-45A7-82AB-B30EBC09A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171" y="2731047"/>
            <a:ext cx="8726792" cy="3960470"/>
          </a:xfrm>
          <a:prstGeom prst="rect">
            <a:avLst/>
          </a:prstGeom>
        </p:spPr>
      </p:pic>
    </p:spTree>
    <p:extLst>
      <p:ext uri="{BB962C8B-B14F-4D97-AF65-F5344CB8AC3E}">
        <p14:creationId xmlns:p14="http://schemas.microsoft.com/office/powerpoint/2010/main" val="356393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776D-C828-4160-A60F-508D08435004}"/>
              </a:ext>
            </a:extLst>
          </p:cNvPr>
          <p:cNvSpPr>
            <a:spLocks noGrp="1"/>
          </p:cNvSpPr>
          <p:nvPr>
            <p:ph type="title"/>
          </p:nvPr>
        </p:nvSpPr>
        <p:spPr/>
        <p:txBody>
          <a:bodyPr/>
          <a:lstStyle/>
          <a:p>
            <a:pPr algn="ctr"/>
            <a:r>
              <a:rPr lang="en-CA" dirty="0">
                <a:solidFill>
                  <a:schemeClr val="bg1"/>
                </a:solidFill>
                <a:latin typeface="Century Gothic" panose="020B0502020202020204" pitchFamily="34" charset="0"/>
              </a:rPr>
              <a:t>Statistics</a:t>
            </a:r>
          </a:p>
        </p:txBody>
      </p:sp>
      <p:sp>
        <p:nvSpPr>
          <p:cNvPr id="3" name="Content Placeholder 2">
            <a:extLst>
              <a:ext uri="{FF2B5EF4-FFF2-40B4-BE49-F238E27FC236}">
                <a16:creationId xmlns:a16="http://schemas.microsoft.com/office/drawing/2014/main" id="{B389A7BA-C595-49F0-92D5-580521F35044}"/>
              </a:ext>
            </a:extLst>
          </p:cNvPr>
          <p:cNvSpPr>
            <a:spLocks noGrp="1"/>
          </p:cNvSpPr>
          <p:nvPr>
            <p:ph idx="1"/>
          </p:nvPr>
        </p:nvSpPr>
        <p:spPr/>
        <p:txBody>
          <a:bodyPr vert="horz" lIns="91440" tIns="45720" rIns="91440" bIns="45720" rtlCol="0" anchor="t">
            <a:normAutofit/>
          </a:bodyPr>
          <a:lstStyle/>
          <a:p>
            <a:r>
              <a:rPr lang="en-US" dirty="0">
                <a:solidFill>
                  <a:schemeClr val="bg1"/>
                </a:solidFill>
                <a:latin typeface="Century Gothic"/>
                <a:cs typeface="AGCanYouNotBold"/>
              </a:rPr>
              <a:t>There were over 200 ethnic origins within Canada, as reported in the 2011 National Household Survey</a:t>
            </a:r>
            <a:endParaRPr lang="en-US" dirty="0">
              <a:solidFill>
                <a:schemeClr val="bg1"/>
              </a:solidFill>
              <a:latin typeface="Century Gothic" panose="020B0502020202020204" pitchFamily="34" charset="0"/>
              <a:cs typeface="AGCanYouNotBold"/>
            </a:endParaRPr>
          </a:p>
          <a:p>
            <a:r>
              <a:rPr lang="en-US" dirty="0">
                <a:solidFill>
                  <a:schemeClr val="bg1"/>
                </a:solidFill>
                <a:latin typeface="Century Gothic"/>
              </a:rPr>
              <a:t>The vast majority of foreign-born populations live in four provinces, Alberta being one of those </a:t>
            </a:r>
          </a:p>
          <a:p>
            <a:r>
              <a:rPr lang="en-US" dirty="0">
                <a:solidFill>
                  <a:schemeClr val="bg1"/>
                </a:solidFill>
                <a:latin typeface="Century Gothic"/>
                <a:cs typeface="Calibri" panose="020F0502020204030204"/>
              </a:rPr>
              <a:t>Among the G8 Countries, Canada has the highest proportion of foreign-born population </a:t>
            </a:r>
          </a:p>
          <a:p>
            <a:endParaRPr lang="en-CA" dirty="0">
              <a:cs typeface="Calibri" panose="020F0502020204030204"/>
            </a:endParaRPr>
          </a:p>
        </p:txBody>
      </p:sp>
    </p:spTree>
    <p:extLst>
      <p:ext uri="{BB962C8B-B14F-4D97-AF65-F5344CB8AC3E}">
        <p14:creationId xmlns:p14="http://schemas.microsoft.com/office/powerpoint/2010/main" val="1922012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776D-C828-4160-A60F-508D08435004}"/>
              </a:ext>
            </a:extLst>
          </p:cNvPr>
          <p:cNvSpPr>
            <a:spLocks noGrp="1"/>
          </p:cNvSpPr>
          <p:nvPr>
            <p:ph type="title"/>
          </p:nvPr>
        </p:nvSpPr>
        <p:spPr/>
        <p:txBody>
          <a:bodyPr/>
          <a:lstStyle/>
          <a:p>
            <a:pPr algn="ctr"/>
            <a:r>
              <a:rPr lang="en-CA" dirty="0">
                <a:solidFill>
                  <a:schemeClr val="bg1"/>
                </a:solidFill>
                <a:latin typeface="Century Gothic" panose="020B0502020202020204" pitchFamily="34" charset="0"/>
              </a:rPr>
              <a:t>Statistics</a:t>
            </a:r>
          </a:p>
        </p:txBody>
      </p:sp>
      <p:sp>
        <p:nvSpPr>
          <p:cNvPr id="3" name="Content Placeholder 2">
            <a:extLst>
              <a:ext uri="{FF2B5EF4-FFF2-40B4-BE49-F238E27FC236}">
                <a16:creationId xmlns:a16="http://schemas.microsoft.com/office/drawing/2014/main" id="{B389A7BA-C595-49F0-92D5-580521F35044}"/>
              </a:ext>
            </a:extLst>
          </p:cNvPr>
          <p:cNvSpPr>
            <a:spLocks noGrp="1"/>
          </p:cNvSpPr>
          <p:nvPr>
            <p:ph idx="1"/>
          </p:nvPr>
        </p:nvSpPr>
        <p:spPr/>
        <p:txBody>
          <a:bodyPr vert="horz" lIns="91440" tIns="45720" rIns="91440" bIns="45720" rtlCol="0" anchor="t">
            <a:normAutofit/>
          </a:bodyPr>
          <a:lstStyle/>
          <a:p>
            <a:r>
              <a:rPr lang="en-US" dirty="0">
                <a:solidFill>
                  <a:schemeClr val="bg1"/>
                </a:solidFill>
                <a:latin typeface="Century Gothic"/>
                <a:cs typeface="Calibri" panose="020F0502020204030204"/>
              </a:rPr>
              <a:t>We will have more district-specific cultural diversity information available on our website in the coming week!</a:t>
            </a:r>
            <a:endParaRPr lang="en-US" dirty="0">
              <a:solidFill>
                <a:schemeClr val="bg1"/>
              </a:solidFill>
              <a:latin typeface="Century Gothic" panose="020B0502020202020204" pitchFamily="34" charset="0"/>
              <a:cs typeface="Calibri" panose="020F0502020204030204"/>
            </a:endParaRPr>
          </a:p>
          <a:p>
            <a:r>
              <a:rPr lang="en-US" dirty="0">
                <a:solidFill>
                  <a:schemeClr val="bg1"/>
                </a:solidFill>
                <a:latin typeface="Century Gothic"/>
                <a:cs typeface="Calibri" panose="020F0502020204030204"/>
              </a:rPr>
              <a:t>An exciting addition to our theme, is the fact that Lethbridge District 51 will be embarking upon 1 District 1 Book, which will be set to finish right before the Gala begins! </a:t>
            </a:r>
            <a:endParaRPr lang="en-US" dirty="0">
              <a:solidFill>
                <a:schemeClr val="bg1"/>
              </a:solidFill>
              <a:latin typeface="Century Gothic" panose="020B0502020202020204" pitchFamily="34" charset="0"/>
              <a:cs typeface="Calibri" panose="020F0502020204030204"/>
            </a:endParaRPr>
          </a:p>
          <a:p>
            <a:r>
              <a:rPr lang="en-US" dirty="0">
                <a:solidFill>
                  <a:schemeClr val="bg1"/>
                </a:solidFill>
                <a:latin typeface="Century Gothic"/>
                <a:cs typeface="Calibri" panose="020F0502020204030204"/>
              </a:rPr>
              <a:t>The book chosen for 1D1B reflects the values that we want to encourage in our art and discussions around our art, and will add some excellent talking points within your classroom! </a:t>
            </a:r>
            <a:endParaRPr lang="en-US" dirty="0">
              <a:solidFill>
                <a:schemeClr val="bg1"/>
              </a:solidFill>
              <a:latin typeface="Century Gothic" panose="020B0502020202020204" pitchFamily="34" charset="0"/>
              <a:cs typeface="Calibri" panose="020F0502020204030204"/>
            </a:endParaRPr>
          </a:p>
          <a:p>
            <a:endParaRPr lang="en-US" dirty="0">
              <a:solidFill>
                <a:schemeClr val="bg1"/>
              </a:solidFill>
              <a:latin typeface="Century Gothic" panose="020B0502020202020204" pitchFamily="34" charset="0"/>
              <a:cs typeface="Calibri" panose="020F0502020204030204"/>
            </a:endParaRPr>
          </a:p>
          <a:p>
            <a:endParaRPr lang="en-US" dirty="0">
              <a:solidFill>
                <a:srgbClr val="FFFFFF"/>
              </a:solidFill>
              <a:latin typeface="Century Gothic"/>
              <a:cs typeface="Calibri" panose="020F0502020204030204"/>
            </a:endParaRPr>
          </a:p>
          <a:p>
            <a:endParaRPr lang="en-CA" dirty="0">
              <a:cs typeface="Calibri" panose="020F0502020204030204"/>
            </a:endParaRPr>
          </a:p>
        </p:txBody>
      </p:sp>
    </p:spTree>
    <p:extLst>
      <p:ext uri="{BB962C8B-B14F-4D97-AF65-F5344CB8AC3E}">
        <p14:creationId xmlns:p14="http://schemas.microsoft.com/office/powerpoint/2010/main" val="1854965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22A5-490D-425A-9C5C-4C635D152D05}"/>
              </a:ext>
            </a:extLst>
          </p:cNvPr>
          <p:cNvSpPr>
            <a:spLocks noGrp="1"/>
          </p:cNvSpPr>
          <p:nvPr>
            <p:ph type="title"/>
          </p:nvPr>
        </p:nvSpPr>
        <p:spPr>
          <a:xfrm>
            <a:off x="704850" y="-12700"/>
            <a:ext cx="10515600" cy="1325563"/>
          </a:xfrm>
        </p:spPr>
        <p:txBody>
          <a:bodyPr>
            <a:normAutofit/>
          </a:bodyPr>
          <a:lstStyle/>
          <a:p>
            <a:r>
              <a:rPr lang="en-CA" sz="2400" u="sng" dirty="0">
                <a:solidFill>
                  <a:schemeClr val="bg1"/>
                </a:solidFill>
                <a:latin typeface="Century Gothic" panose="020B0502020202020204" pitchFamily="34" charset="0"/>
              </a:rPr>
              <a:t>Teaching Points </a:t>
            </a:r>
            <a:r>
              <a:rPr lang="en-CA" sz="2400" i="1" u="sng" dirty="0">
                <a:solidFill>
                  <a:schemeClr val="bg1"/>
                </a:solidFill>
                <a:latin typeface="Century Gothic" panose="020B0502020202020204" pitchFamily="34" charset="0"/>
              </a:rPr>
              <a:t>(continued)</a:t>
            </a:r>
            <a:endParaRPr lang="en-CA" sz="2400" u="sng"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F66D752A-8A13-4521-A755-9A198DB1F313}"/>
              </a:ext>
            </a:extLst>
          </p:cNvPr>
          <p:cNvSpPr>
            <a:spLocks noGrp="1"/>
          </p:cNvSpPr>
          <p:nvPr>
            <p:ph idx="1"/>
          </p:nvPr>
        </p:nvSpPr>
        <p:spPr>
          <a:xfrm>
            <a:off x="704850" y="1009526"/>
            <a:ext cx="10515600" cy="1171575"/>
          </a:xfrm>
        </p:spPr>
        <p:txBody>
          <a:bodyPr>
            <a:normAutofit/>
          </a:bodyPr>
          <a:lstStyle/>
          <a:p>
            <a:pPr marL="0" lvl="0" indent="0">
              <a:buNone/>
            </a:pPr>
            <a:r>
              <a:rPr lang="en-CA" sz="2400" dirty="0">
                <a:solidFill>
                  <a:schemeClr val="bg1"/>
                </a:solidFill>
                <a:latin typeface="Century Gothic" panose="020B0502020202020204" pitchFamily="34" charset="0"/>
              </a:rPr>
              <a:t>Why are we focusing on LGBTQ+ individuals and the relationships that surround them? </a:t>
            </a:r>
          </a:p>
          <a:p>
            <a:pPr marL="914400" lvl="2" indent="0">
              <a:buNone/>
            </a:pPr>
            <a:endParaRPr lang="en-CA" sz="2400" dirty="0">
              <a:solidFill>
                <a:schemeClr val="bg1"/>
              </a:solidFill>
              <a:latin typeface="Century Gothic" panose="020B0502020202020204" pitchFamily="34" charset="0"/>
            </a:endParaRPr>
          </a:p>
          <a:p>
            <a:endParaRPr lang="en-CA" dirty="0"/>
          </a:p>
        </p:txBody>
      </p:sp>
      <p:pic>
        <p:nvPicPr>
          <p:cNvPr id="4" name="Picture 3">
            <a:extLst>
              <a:ext uri="{FF2B5EF4-FFF2-40B4-BE49-F238E27FC236}">
                <a16:creationId xmlns:a16="http://schemas.microsoft.com/office/drawing/2014/main" id="{027D068E-165D-43C6-9290-B757F05C196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3867150" y="1385921"/>
            <a:ext cx="3217750" cy="962786"/>
          </a:xfrm>
          <a:prstGeom prst="rect">
            <a:avLst/>
          </a:prstGeom>
        </p:spPr>
      </p:pic>
      <p:pic>
        <p:nvPicPr>
          <p:cNvPr id="6" name="Picture 5">
            <a:extLst>
              <a:ext uri="{FF2B5EF4-FFF2-40B4-BE49-F238E27FC236}">
                <a16:creationId xmlns:a16="http://schemas.microsoft.com/office/drawing/2014/main" id="{D605BB4C-59C9-47A4-94D5-DA502517A622}"/>
              </a:ext>
            </a:extLst>
          </p:cNvPr>
          <p:cNvPicPr>
            <a:picLocks noChangeAspect="1"/>
          </p:cNvPicPr>
          <p:nvPr/>
        </p:nvPicPr>
        <p:blipFill>
          <a:blip r:embed="rId3" cstate="hqprint">
            <a:alphaModFix amt="50000"/>
            <a:extLst>
              <a:ext uri="{28A0092B-C50C-407E-A947-70E740481C1C}">
                <a14:useLocalDpi xmlns:a14="http://schemas.microsoft.com/office/drawing/2010/main" val="0"/>
              </a:ext>
            </a:extLst>
          </a:blip>
          <a:stretch>
            <a:fillRect/>
          </a:stretch>
        </p:blipFill>
        <p:spPr>
          <a:xfrm>
            <a:off x="10539413" y="141288"/>
            <a:ext cx="1519238" cy="855016"/>
          </a:xfrm>
          <a:prstGeom prst="rect">
            <a:avLst/>
          </a:prstGeom>
        </p:spPr>
      </p:pic>
      <p:sp>
        <p:nvSpPr>
          <p:cNvPr id="7" name="TextBox 6">
            <a:extLst>
              <a:ext uri="{FF2B5EF4-FFF2-40B4-BE49-F238E27FC236}">
                <a16:creationId xmlns:a16="http://schemas.microsoft.com/office/drawing/2014/main" id="{FA5C9D43-ED98-41DD-9DBD-850C8D3C763B}"/>
              </a:ext>
            </a:extLst>
          </p:cNvPr>
          <p:cNvSpPr txBox="1"/>
          <p:nvPr/>
        </p:nvSpPr>
        <p:spPr>
          <a:xfrm>
            <a:off x="-504825" y="2312069"/>
            <a:ext cx="8334375" cy="4832092"/>
          </a:xfrm>
          <a:prstGeom prst="rect">
            <a:avLst/>
          </a:prstGeom>
          <a:noFill/>
        </p:spPr>
        <p:txBody>
          <a:bodyPr wrap="square" rtlCol="0">
            <a:spAutoFit/>
          </a:bodyPr>
          <a:lstStyle/>
          <a:p>
            <a:pPr marL="1257300" lvl="2" indent="-342900">
              <a:spcBef>
                <a:spcPts val="1200"/>
              </a:spcBef>
              <a:spcAft>
                <a:spcPts val="600"/>
              </a:spcAft>
              <a:buFont typeface="Arial" panose="020B0604020202020204" pitchFamily="34" charset="0"/>
              <a:buChar char="•"/>
            </a:pPr>
            <a:r>
              <a:rPr lang="en-CA" sz="2000" dirty="0">
                <a:solidFill>
                  <a:schemeClr val="bg1"/>
                </a:solidFill>
                <a:latin typeface="Century Gothic" panose="020B0502020202020204" pitchFamily="34" charset="0"/>
              </a:rPr>
              <a:t>Many LGBTQ+ individuals have been excluded in our culture because of perceived differences </a:t>
            </a:r>
          </a:p>
          <a:p>
            <a:pPr marL="1257300" lvl="2" indent="-342900">
              <a:spcBef>
                <a:spcPts val="1200"/>
              </a:spcBef>
              <a:spcAft>
                <a:spcPts val="600"/>
              </a:spcAft>
              <a:buFont typeface="Arial" panose="020B0604020202020204" pitchFamily="34" charset="0"/>
              <a:buChar char="•"/>
            </a:pPr>
            <a:r>
              <a:rPr lang="en-CA" sz="2000" dirty="0">
                <a:solidFill>
                  <a:schemeClr val="bg1"/>
                </a:solidFill>
                <a:latin typeface="Century Gothic" panose="020B0502020202020204" pitchFamily="34" charset="0"/>
              </a:rPr>
              <a:t>This exclusion leads to disconnection. We need to help stop the cycle of misunderstanding and disconnection because: </a:t>
            </a:r>
          </a:p>
          <a:p>
            <a:pPr marL="1257300" lvl="2" indent="-342900">
              <a:spcBef>
                <a:spcPts val="1200"/>
              </a:spcBef>
              <a:spcAft>
                <a:spcPts val="600"/>
              </a:spcAft>
              <a:buFont typeface="Arial" panose="020B0604020202020204" pitchFamily="34" charset="0"/>
              <a:buChar char="•"/>
            </a:pPr>
            <a:r>
              <a:rPr lang="en-CA" sz="2000" dirty="0">
                <a:solidFill>
                  <a:schemeClr val="bg1"/>
                </a:solidFill>
                <a:latin typeface="Century Gothic" panose="020B0502020202020204" pitchFamily="34" charset="0"/>
              </a:rPr>
              <a:t>Youth who are lesbian, gay, bisexual or questioning their sexual orientation are 3.4 times more likely to report a suicide attempt </a:t>
            </a:r>
          </a:p>
          <a:p>
            <a:pPr marL="1257300" lvl="2" indent="-342900">
              <a:spcBef>
                <a:spcPts val="1200"/>
              </a:spcBef>
              <a:spcAft>
                <a:spcPts val="600"/>
              </a:spcAft>
              <a:buFont typeface="Arial" panose="020B0604020202020204" pitchFamily="34" charset="0"/>
              <a:buChar char="•"/>
            </a:pPr>
            <a:r>
              <a:rPr lang="en-CA" sz="2000" dirty="0">
                <a:solidFill>
                  <a:schemeClr val="bg1"/>
                </a:solidFill>
                <a:latin typeface="Century Gothic" panose="020B0502020202020204" pitchFamily="34" charset="0"/>
              </a:rPr>
              <a:t>Students, harassed based on actual or perceived sexual orientation, are more than three times as likely as students who are not harassed, to make a suicide attempt </a:t>
            </a:r>
          </a:p>
          <a:p>
            <a:endParaRPr lang="en-CA" dirty="0"/>
          </a:p>
        </p:txBody>
      </p:sp>
      <p:pic>
        <p:nvPicPr>
          <p:cNvPr id="9" name="Picture 8">
            <a:extLst>
              <a:ext uri="{FF2B5EF4-FFF2-40B4-BE49-F238E27FC236}">
                <a16:creationId xmlns:a16="http://schemas.microsoft.com/office/drawing/2014/main" id="{C35990EE-7E50-4585-9612-9FE0C758084E}"/>
              </a:ext>
            </a:extLst>
          </p:cNvPr>
          <p:cNvPicPr>
            <a:picLocks noChangeAspect="1"/>
          </p:cNvPicPr>
          <p:nvPr/>
        </p:nvPicPr>
        <p:blipFill>
          <a:blip r:embed="rId4"/>
          <a:stretch>
            <a:fillRect/>
          </a:stretch>
        </p:blipFill>
        <p:spPr>
          <a:xfrm>
            <a:off x="8191501" y="3005461"/>
            <a:ext cx="3867150" cy="2175271"/>
          </a:xfrm>
          <a:prstGeom prst="rect">
            <a:avLst/>
          </a:prstGeom>
        </p:spPr>
      </p:pic>
    </p:spTree>
    <p:extLst>
      <p:ext uri="{BB962C8B-B14F-4D97-AF65-F5344CB8AC3E}">
        <p14:creationId xmlns:p14="http://schemas.microsoft.com/office/powerpoint/2010/main" val="3214248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22A5-490D-425A-9C5C-4C635D152D05}"/>
              </a:ext>
            </a:extLst>
          </p:cNvPr>
          <p:cNvSpPr>
            <a:spLocks noGrp="1"/>
          </p:cNvSpPr>
          <p:nvPr>
            <p:ph type="title"/>
          </p:nvPr>
        </p:nvSpPr>
        <p:spPr>
          <a:xfrm>
            <a:off x="704850" y="-12700"/>
            <a:ext cx="10515600" cy="1325563"/>
          </a:xfrm>
        </p:spPr>
        <p:txBody>
          <a:bodyPr>
            <a:normAutofit/>
          </a:bodyPr>
          <a:lstStyle/>
          <a:p>
            <a:r>
              <a:rPr lang="en-CA" sz="2400" u="sng" dirty="0">
                <a:solidFill>
                  <a:schemeClr val="bg1"/>
                </a:solidFill>
                <a:latin typeface="Century Gothic" panose="020B0502020202020204" pitchFamily="34" charset="0"/>
              </a:rPr>
              <a:t>Teaching Points </a:t>
            </a:r>
            <a:r>
              <a:rPr lang="en-CA" sz="2400" i="1" u="sng" dirty="0">
                <a:solidFill>
                  <a:schemeClr val="bg1"/>
                </a:solidFill>
                <a:latin typeface="Century Gothic" panose="020B0502020202020204" pitchFamily="34" charset="0"/>
              </a:rPr>
              <a:t>(continued)</a:t>
            </a:r>
            <a:endParaRPr lang="en-CA" sz="2400" u="sng"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F66D752A-8A13-4521-A755-9A198DB1F313}"/>
              </a:ext>
            </a:extLst>
          </p:cNvPr>
          <p:cNvSpPr>
            <a:spLocks noGrp="1"/>
          </p:cNvSpPr>
          <p:nvPr>
            <p:ph idx="1"/>
          </p:nvPr>
        </p:nvSpPr>
        <p:spPr>
          <a:xfrm>
            <a:off x="276225" y="1447800"/>
            <a:ext cx="6362700" cy="5195748"/>
          </a:xfrm>
        </p:spPr>
        <p:txBody>
          <a:bodyPr>
            <a:normAutofit fontScale="92500"/>
          </a:bodyPr>
          <a:lstStyle/>
          <a:p>
            <a:pPr lvl="0">
              <a:spcBef>
                <a:spcPts val="1200"/>
              </a:spcBef>
              <a:spcAft>
                <a:spcPts val="1200"/>
              </a:spcAft>
            </a:pPr>
            <a:r>
              <a:rPr lang="en-CA" sz="2400" dirty="0">
                <a:solidFill>
                  <a:schemeClr val="bg1"/>
                </a:solidFill>
                <a:latin typeface="Century Gothic" panose="020B0502020202020204" pitchFamily="34" charset="0"/>
              </a:rPr>
              <a:t>Over one third (37.8%) of LGBTQ2S+ students have experienced some form of physical harassment (i.e., being pushed, punched, or spat upon)</a:t>
            </a:r>
          </a:p>
          <a:p>
            <a:pPr lvl="0">
              <a:spcBef>
                <a:spcPts val="1200"/>
              </a:spcBef>
              <a:spcAft>
                <a:spcPts val="1200"/>
              </a:spcAft>
            </a:pPr>
            <a:r>
              <a:rPr lang="en-CA" sz="2400" dirty="0">
                <a:solidFill>
                  <a:schemeClr val="bg1"/>
                </a:solidFill>
                <a:latin typeface="Century Gothic" panose="020B0502020202020204" pitchFamily="34" charset="0"/>
              </a:rPr>
              <a:t>Students, harassed because of their sexual orientation, were three times more likely than those who had never been harassed, to miss at least one day of school in the past month because they felt unsafe </a:t>
            </a:r>
          </a:p>
          <a:p>
            <a:pPr lvl="0">
              <a:spcBef>
                <a:spcPts val="1200"/>
              </a:spcBef>
              <a:spcAft>
                <a:spcPts val="1200"/>
              </a:spcAft>
            </a:pPr>
            <a:r>
              <a:rPr lang="en-CA" sz="2400" dirty="0">
                <a:solidFill>
                  <a:schemeClr val="bg1"/>
                </a:solidFill>
                <a:latin typeface="Century Gothic" panose="020B0502020202020204" pitchFamily="34" charset="0"/>
              </a:rPr>
              <a:t>Students, harassed because of their gender expression were twice as likely as those that had never been harassed, to have missed at least one day of school in the past month </a:t>
            </a:r>
          </a:p>
          <a:p>
            <a:pPr marL="914400" lvl="2" indent="0">
              <a:buNone/>
            </a:pPr>
            <a:endParaRPr lang="en-CA" sz="2400" dirty="0">
              <a:solidFill>
                <a:schemeClr val="bg1"/>
              </a:solidFill>
              <a:latin typeface="Century Gothic" panose="020B0502020202020204" pitchFamily="34" charset="0"/>
            </a:endParaRPr>
          </a:p>
          <a:p>
            <a:endParaRPr lang="en-CA" dirty="0"/>
          </a:p>
        </p:txBody>
      </p:sp>
      <p:pic>
        <p:nvPicPr>
          <p:cNvPr id="4" name="Picture 3">
            <a:extLst>
              <a:ext uri="{FF2B5EF4-FFF2-40B4-BE49-F238E27FC236}">
                <a16:creationId xmlns:a16="http://schemas.microsoft.com/office/drawing/2014/main" id="{027D068E-165D-43C6-9290-B757F05C196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5448415" y="356270"/>
            <a:ext cx="3422538" cy="1024061"/>
          </a:xfrm>
          <a:prstGeom prst="rect">
            <a:avLst/>
          </a:prstGeom>
        </p:spPr>
      </p:pic>
      <p:pic>
        <p:nvPicPr>
          <p:cNvPr id="6" name="Picture 5">
            <a:extLst>
              <a:ext uri="{FF2B5EF4-FFF2-40B4-BE49-F238E27FC236}">
                <a16:creationId xmlns:a16="http://schemas.microsoft.com/office/drawing/2014/main" id="{D605BB4C-59C9-47A4-94D5-DA502517A622}"/>
              </a:ext>
            </a:extLst>
          </p:cNvPr>
          <p:cNvPicPr>
            <a:picLocks noChangeAspect="1"/>
          </p:cNvPicPr>
          <p:nvPr/>
        </p:nvPicPr>
        <p:blipFill>
          <a:blip r:embed="rId3" cstate="hqprint">
            <a:alphaModFix amt="50000"/>
            <a:extLst>
              <a:ext uri="{28A0092B-C50C-407E-A947-70E740481C1C}">
                <a14:useLocalDpi xmlns:a14="http://schemas.microsoft.com/office/drawing/2010/main" val="0"/>
              </a:ext>
            </a:extLst>
          </a:blip>
          <a:stretch>
            <a:fillRect/>
          </a:stretch>
        </p:blipFill>
        <p:spPr>
          <a:xfrm>
            <a:off x="9619475" y="0"/>
            <a:ext cx="2572526" cy="1447800"/>
          </a:xfrm>
          <a:prstGeom prst="rect">
            <a:avLst/>
          </a:prstGeom>
        </p:spPr>
      </p:pic>
      <p:pic>
        <p:nvPicPr>
          <p:cNvPr id="7" name="Picture 6">
            <a:extLst>
              <a:ext uri="{FF2B5EF4-FFF2-40B4-BE49-F238E27FC236}">
                <a16:creationId xmlns:a16="http://schemas.microsoft.com/office/drawing/2014/main" id="{57E91690-3098-45E4-B007-A3ABA885F3A6}"/>
              </a:ext>
            </a:extLst>
          </p:cNvPr>
          <p:cNvPicPr>
            <a:picLocks noChangeAspect="1"/>
          </p:cNvPicPr>
          <p:nvPr/>
        </p:nvPicPr>
        <p:blipFill>
          <a:blip r:embed="rId4"/>
          <a:stretch>
            <a:fillRect/>
          </a:stretch>
        </p:blipFill>
        <p:spPr>
          <a:xfrm>
            <a:off x="7591426" y="1870402"/>
            <a:ext cx="3867150" cy="2175272"/>
          </a:xfrm>
          <a:prstGeom prst="rect">
            <a:avLst/>
          </a:prstGeom>
        </p:spPr>
      </p:pic>
      <p:pic>
        <p:nvPicPr>
          <p:cNvPr id="8" name="Picture 7">
            <a:extLst>
              <a:ext uri="{FF2B5EF4-FFF2-40B4-BE49-F238E27FC236}">
                <a16:creationId xmlns:a16="http://schemas.microsoft.com/office/drawing/2014/main" id="{8D3C2566-8037-49CB-A535-B06A94B28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1425" y="4132263"/>
            <a:ext cx="3869317" cy="2278061"/>
          </a:xfrm>
          <a:prstGeom prst="rect">
            <a:avLst/>
          </a:prstGeom>
        </p:spPr>
      </p:pic>
    </p:spTree>
    <p:extLst>
      <p:ext uri="{BB962C8B-B14F-4D97-AF65-F5344CB8AC3E}">
        <p14:creationId xmlns:p14="http://schemas.microsoft.com/office/powerpoint/2010/main" val="856549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22A5-490D-425A-9C5C-4C635D152D05}"/>
              </a:ext>
            </a:extLst>
          </p:cNvPr>
          <p:cNvSpPr>
            <a:spLocks noGrp="1"/>
          </p:cNvSpPr>
          <p:nvPr>
            <p:ph type="title"/>
          </p:nvPr>
        </p:nvSpPr>
        <p:spPr>
          <a:xfrm>
            <a:off x="704850" y="-12700"/>
            <a:ext cx="10515600" cy="1325563"/>
          </a:xfrm>
        </p:spPr>
        <p:txBody>
          <a:bodyPr>
            <a:normAutofit/>
          </a:bodyPr>
          <a:lstStyle/>
          <a:p>
            <a:pPr algn="ctr"/>
            <a:r>
              <a:rPr lang="en-CA" sz="3600" b="1" u="sng" dirty="0">
                <a:solidFill>
                  <a:schemeClr val="bg1"/>
                </a:solidFill>
                <a:latin typeface="Century Gothic" panose="020B0502020202020204" pitchFamily="34" charset="0"/>
              </a:rPr>
              <a:t>As a Classroom Teacher, How Can I Help???</a:t>
            </a:r>
          </a:p>
        </p:txBody>
      </p:sp>
      <p:sp>
        <p:nvSpPr>
          <p:cNvPr id="3" name="Content Placeholder 2">
            <a:extLst>
              <a:ext uri="{FF2B5EF4-FFF2-40B4-BE49-F238E27FC236}">
                <a16:creationId xmlns:a16="http://schemas.microsoft.com/office/drawing/2014/main" id="{F66D752A-8A13-4521-A755-9A198DB1F313}"/>
              </a:ext>
            </a:extLst>
          </p:cNvPr>
          <p:cNvSpPr>
            <a:spLocks noGrp="1"/>
          </p:cNvSpPr>
          <p:nvPr>
            <p:ph idx="1"/>
          </p:nvPr>
        </p:nvSpPr>
        <p:spPr>
          <a:xfrm>
            <a:off x="390525" y="1217613"/>
            <a:ext cx="8963025" cy="5715000"/>
          </a:xfrm>
        </p:spPr>
        <p:txBody>
          <a:bodyPr>
            <a:normAutofit/>
          </a:bodyPr>
          <a:lstStyle/>
          <a:p>
            <a:pPr>
              <a:spcAft>
                <a:spcPts val="1200"/>
              </a:spcAft>
            </a:pPr>
            <a:r>
              <a:rPr lang="en-CA" sz="2600" dirty="0">
                <a:solidFill>
                  <a:schemeClr val="bg1"/>
                </a:solidFill>
                <a:latin typeface="Century Gothic" panose="020B0502020202020204" pitchFamily="34" charset="0"/>
              </a:rPr>
              <a:t>Become familiar with the PRISM Materials provided by the ATA, as well as the best practices document.</a:t>
            </a:r>
          </a:p>
          <a:p>
            <a:pPr>
              <a:spcAft>
                <a:spcPts val="1200"/>
              </a:spcAft>
            </a:pPr>
            <a:r>
              <a:rPr lang="en-CA" sz="2600" dirty="0">
                <a:solidFill>
                  <a:schemeClr val="bg1"/>
                </a:solidFill>
                <a:latin typeface="Century Gothic" panose="020B0502020202020204" pitchFamily="34" charset="0"/>
              </a:rPr>
              <a:t>Provide materials that are LGBTQ2S+ themed.  Students, particularly those in their tween and teen years, say they want to see more genres featuring LGBTQ2S+ students as characters, even if (sometimes particularly if) gender identification or sexual orientation isn’t the main plot point.</a:t>
            </a:r>
          </a:p>
          <a:p>
            <a:pPr>
              <a:spcAft>
                <a:spcPts val="1200"/>
              </a:spcAft>
            </a:pPr>
            <a:r>
              <a:rPr lang="en-US" sz="2600" dirty="0">
                <a:solidFill>
                  <a:schemeClr val="bg1"/>
                </a:solidFill>
                <a:latin typeface="Century Gothic" panose="020B0502020202020204" pitchFamily="34" charset="0"/>
              </a:rPr>
              <a:t>Make certain that books with LGBTQ2S+ characters/themes are easily accessible to all.</a:t>
            </a:r>
            <a:endParaRPr lang="en-CA" sz="2600" dirty="0">
              <a:solidFill>
                <a:schemeClr val="bg1"/>
              </a:solidFill>
              <a:latin typeface="Century Gothic" panose="020B0502020202020204" pitchFamily="34" charset="0"/>
            </a:endParaRPr>
          </a:p>
          <a:p>
            <a:endParaRPr lang="en-CA" dirty="0"/>
          </a:p>
          <a:p>
            <a:endParaRPr lang="en-CA" dirty="0"/>
          </a:p>
        </p:txBody>
      </p:sp>
      <p:pic>
        <p:nvPicPr>
          <p:cNvPr id="6" name="Picture 5">
            <a:extLst>
              <a:ext uri="{FF2B5EF4-FFF2-40B4-BE49-F238E27FC236}">
                <a16:creationId xmlns:a16="http://schemas.microsoft.com/office/drawing/2014/main" id="{3827C136-21A0-46F3-AE7E-1344C3112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7938" y="3869511"/>
            <a:ext cx="3790238" cy="2928551"/>
          </a:xfrm>
          <a:prstGeom prst="rect">
            <a:avLst/>
          </a:prstGeom>
        </p:spPr>
      </p:pic>
    </p:spTree>
    <p:extLst>
      <p:ext uri="{BB962C8B-B14F-4D97-AF65-F5344CB8AC3E}">
        <p14:creationId xmlns:p14="http://schemas.microsoft.com/office/powerpoint/2010/main" val="375642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113B-26E1-41CB-BB68-E4442D36420B}"/>
              </a:ext>
            </a:extLst>
          </p:cNvPr>
          <p:cNvSpPr>
            <a:spLocks noGrp="1"/>
          </p:cNvSpPr>
          <p:nvPr>
            <p:ph type="title"/>
          </p:nvPr>
        </p:nvSpPr>
        <p:spPr/>
        <p:txBody>
          <a:bodyPr/>
          <a:lstStyle/>
          <a:p>
            <a:pPr algn="ctr"/>
            <a:r>
              <a:rPr lang="en-US" b="1" dirty="0">
                <a:solidFill>
                  <a:schemeClr val="bg1"/>
                </a:solidFill>
                <a:latin typeface="Century Gothic" panose="020B0502020202020204" pitchFamily="34" charset="0"/>
                <a:cs typeface="AGJeansDay"/>
              </a:rPr>
              <a:t>What is DEHR to Care? </a:t>
            </a:r>
            <a:endParaRPr lang="en-CA" b="1"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BF61CBCD-A9A3-4EBD-AE64-67775AEE5455}"/>
              </a:ext>
            </a:extLst>
          </p:cNvPr>
          <p:cNvSpPr>
            <a:spLocks noGrp="1"/>
          </p:cNvSpPr>
          <p:nvPr>
            <p:ph idx="1"/>
          </p:nvPr>
        </p:nvSpPr>
        <p:spPr>
          <a:xfrm>
            <a:off x="838200" y="1825625"/>
            <a:ext cx="10515600" cy="4667250"/>
          </a:xfrm>
        </p:spPr>
        <p:txBody>
          <a:bodyPr>
            <a:normAutofit/>
          </a:bodyPr>
          <a:lstStyle/>
          <a:p>
            <a:pPr marL="342900" indent="-342900">
              <a:buFont typeface="Arial"/>
              <a:buChar char="•"/>
            </a:pPr>
            <a:r>
              <a:rPr lang="en-US" sz="3200" dirty="0">
                <a:solidFill>
                  <a:schemeClr val="bg1"/>
                </a:solidFill>
                <a:latin typeface="Century Gothic" panose="020B0502020202020204" pitchFamily="34" charset="0"/>
                <a:cs typeface="AGCanYouNotBold"/>
              </a:rPr>
              <a:t>DEHR to Care is an Art Gala event that we have been hosting for the past three years! </a:t>
            </a:r>
          </a:p>
          <a:p>
            <a:endParaRPr lang="en-US" sz="3200" dirty="0">
              <a:solidFill>
                <a:schemeClr val="bg1"/>
              </a:solidFill>
              <a:latin typeface="Century Gothic" panose="020B0502020202020204" pitchFamily="34" charset="0"/>
              <a:cs typeface="AGCanYouNotBold"/>
            </a:endParaRPr>
          </a:p>
          <a:p>
            <a:pPr marL="342900" indent="-342900">
              <a:buFont typeface="Arial"/>
              <a:buChar char="•"/>
            </a:pPr>
            <a:r>
              <a:rPr lang="en-US" sz="3200" dirty="0">
                <a:solidFill>
                  <a:schemeClr val="bg1"/>
                </a:solidFill>
                <a:latin typeface="Century Gothic" panose="020B0502020202020204" pitchFamily="34" charset="0"/>
                <a:cs typeface="AGCanYouNotBold"/>
              </a:rPr>
              <a:t>This year will mark our FOURTH annual DEHR to Care Gala!</a:t>
            </a:r>
          </a:p>
          <a:p>
            <a:endParaRPr lang="en-US" sz="3200" dirty="0">
              <a:solidFill>
                <a:schemeClr val="bg1"/>
              </a:solidFill>
              <a:latin typeface="Century Gothic" panose="020B0502020202020204" pitchFamily="34" charset="0"/>
              <a:cs typeface="AGCanYouNotBold"/>
            </a:endParaRPr>
          </a:p>
          <a:p>
            <a:pPr marL="342900" indent="-342900">
              <a:buFont typeface="Arial"/>
              <a:buChar char="•"/>
            </a:pPr>
            <a:r>
              <a:rPr lang="en-US" sz="3200" dirty="0">
                <a:solidFill>
                  <a:schemeClr val="bg1"/>
                </a:solidFill>
                <a:latin typeface="Century Gothic" panose="020B0502020202020204" pitchFamily="34" charset="0"/>
                <a:cs typeface="AGCanYouNotBold"/>
              </a:rPr>
              <a:t>Each year, the Gala has a different theme. It raises funds and awareness for multiple causes. </a:t>
            </a:r>
          </a:p>
        </p:txBody>
      </p:sp>
    </p:spTree>
    <p:extLst>
      <p:ext uri="{BB962C8B-B14F-4D97-AF65-F5344CB8AC3E}">
        <p14:creationId xmlns:p14="http://schemas.microsoft.com/office/powerpoint/2010/main" val="84218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22A5-490D-425A-9C5C-4C635D152D05}"/>
              </a:ext>
            </a:extLst>
          </p:cNvPr>
          <p:cNvSpPr>
            <a:spLocks noGrp="1"/>
          </p:cNvSpPr>
          <p:nvPr>
            <p:ph type="title"/>
          </p:nvPr>
        </p:nvSpPr>
        <p:spPr>
          <a:xfrm>
            <a:off x="352426" y="-3175"/>
            <a:ext cx="10515600" cy="1325563"/>
          </a:xfrm>
        </p:spPr>
        <p:txBody>
          <a:bodyPr>
            <a:normAutofit/>
          </a:bodyPr>
          <a:lstStyle/>
          <a:p>
            <a:r>
              <a:rPr lang="en-CA" sz="2400" u="sng" dirty="0">
                <a:solidFill>
                  <a:schemeClr val="bg1"/>
                </a:solidFill>
                <a:latin typeface="Century Gothic" panose="020B0502020202020204" pitchFamily="34" charset="0"/>
              </a:rPr>
              <a:t>As a Classroom Teacher, How Can I Help? </a:t>
            </a:r>
            <a:r>
              <a:rPr lang="en-CA" sz="2400" i="1" u="sng" dirty="0">
                <a:solidFill>
                  <a:schemeClr val="bg1"/>
                </a:solidFill>
                <a:latin typeface="Century Gothic" panose="020B0502020202020204" pitchFamily="34" charset="0"/>
              </a:rPr>
              <a:t>(continued)</a:t>
            </a:r>
            <a:endParaRPr lang="en-CA" sz="2400" u="sng"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F66D752A-8A13-4521-A755-9A198DB1F313}"/>
              </a:ext>
            </a:extLst>
          </p:cNvPr>
          <p:cNvSpPr>
            <a:spLocks noGrp="1"/>
          </p:cNvSpPr>
          <p:nvPr>
            <p:ph idx="1"/>
          </p:nvPr>
        </p:nvSpPr>
        <p:spPr>
          <a:xfrm>
            <a:off x="219076" y="1026389"/>
            <a:ext cx="6648450" cy="5715000"/>
          </a:xfrm>
        </p:spPr>
        <p:txBody>
          <a:bodyPr>
            <a:normAutofit/>
          </a:bodyPr>
          <a:lstStyle/>
          <a:p>
            <a:pPr>
              <a:spcAft>
                <a:spcPts val="1200"/>
              </a:spcAft>
            </a:pPr>
            <a:r>
              <a:rPr lang="en-US" dirty="0">
                <a:solidFill>
                  <a:schemeClr val="bg1"/>
                </a:solidFill>
                <a:latin typeface="Century Gothic" panose="020B0502020202020204" pitchFamily="34" charset="0"/>
              </a:rPr>
              <a:t>Include LGBTQ2S+ themed books or authors in book talks.</a:t>
            </a:r>
            <a:endParaRPr lang="en-CA" dirty="0">
              <a:solidFill>
                <a:schemeClr val="bg1"/>
              </a:solidFill>
              <a:latin typeface="Century Gothic" panose="020B0502020202020204" pitchFamily="34" charset="0"/>
            </a:endParaRPr>
          </a:p>
          <a:p>
            <a:pPr>
              <a:spcAft>
                <a:spcPts val="1200"/>
              </a:spcAft>
            </a:pPr>
            <a:r>
              <a:rPr lang="en-US" dirty="0">
                <a:solidFill>
                  <a:schemeClr val="bg1"/>
                </a:solidFill>
                <a:latin typeface="Century Gothic" panose="020B0502020202020204" pitchFamily="34" charset="0"/>
              </a:rPr>
              <a:t>Work collaboratively with colleagues on lessons or projects that address respect and appreciation for diversity. </a:t>
            </a:r>
          </a:p>
          <a:p>
            <a:pPr>
              <a:spcAft>
                <a:spcPts val="1200"/>
              </a:spcAft>
            </a:pPr>
            <a:r>
              <a:rPr lang="en-CA" dirty="0">
                <a:solidFill>
                  <a:schemeClr val="bg1"/>
                </a:solidFill>
                <a:latin typeface="Century Gothic" panose="020B0502020202020204" pitchFamily="34" charset="0"/>
              </a:rPr>
              <a:t>Display books and hang posters with diverse faces and families.</a:t>
            </a:r>
          </a:p>
          <a:p>
            <a:pPr>
              <a:spcAft>
                <a:spcPts val="1200"/>
              </a:spcAft>
            </a:pPr>
            <a:r>
              <a:rPr lang="en-CA" dirty="0">
                <a:solidFill>
                  <a:schemeClr val="bg1"/>
                </a:solidFill>
                <a:latin typeface="Century Gothic" panose="020B0502020202020204" pitchFamily="34" charset="0"/>
              </a:rPr>
              <a:t>Intervene when you see/hear name-calling or bullying in-person or online.</a:t>
            </a:r>
          </a:p>
          <a:p>
            <a:endParaRPr lang="en-CA" dirty="0"/>
          </a:p>
          <a:p>
            <a:endParaRPr lang="en-CA" dirty="0"/>
          </a:p>
        </p:txBody>
      </p:sp>
      <p:pic>
        <p:nvPicPr>
          <p:cNvPr id="5" name="Picture 4">
            <a:extLst>
              <a:ext uri="{FF2B5EF4-FFF2-40B4-BE49-F238E27FC236}">
                <a16:creationId xmlns:a16="http://schemas.microsoft.com/office/drawing/2014/main" id="{C01E3457-5944-41C2-89C1-331934F1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7224" y="1026389"/>
            <a:ext cx="3788701" cy="2821711"/>
          </a:xfrm>
          <a:prstGeom prst="rect">
            <a:avLst/>
          </a:prstGeom>
        </p:spPr>
      </p:pic>
      <p:pic>
        <p:nvPicPr>
          <p:cNvPr id="6" name="Picture 5">
            <a:extLst>
              <a:ext uri="{FF2B5EF4-FFF2-40B4-BE49-F238E27FC236}">
                <a16:creationId xmlns:a16="http://schemas.microsoft.com/office/drawing/2014/main" id="{D8447C93-EE33-4790-892B-40336A22659C}"/>
              </a:ext>
            </a:extLst>
          </p:cNvPr>
          <p:cNvPicPr>
            <a:picLocks noChangeAspect="1"/>
          </p:cNvPicPr>
          <p:nvPr/>
        </p:nvPicPr>
        <p:blipFill rotWithShape="1">
          <a:blip r:embed="rId3"/>
          <a:srcRect l="5833" t="2917" r="6388" b="13750"/>
          <a:stretch/>
        </p:blipFill>
        <p:spPr>
          <a:xfrm>
            <a:off x="6524625" y="2013222"/>
            <a:ext cx="1615313" cy="3067050"/>
          </a:xfrm>
          <a:prstGeom prst="rect">
            <a:avLst/>
          </a:prstGeom>
        </p:spPr>
      </p:pic>
      <p:pic>
        <p:nvPicPr>
          <p:cNvPr id="10" name="Picture 9">
            <a:extLst>
              <a:ext uri="{FF2B5EF4-FFF2-40B4-BE49-F238E27FC236}">
                <a16:creationId xmlns:a16="http://schemas.microsoft.com/office/drawing/2014/main" id="{2AEA6CAF-4BBD-4DE6-8FBF-B97DA60E9B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40215" y="4078560"/>
            <a:ext cx="3104109" cy="2279105"/>
          </a:xfrm>
          <a:prstGeom prst="rect">
            <a:avLst/>
          </a:prstGeom>
        </p:spPr>
      </p:pic>
    </p:spTree>
    <p:extLst>
      <p:ext uri="{BB962C8B-B14F-4D97-AF65-F5344CB8AC3E}">
        <p14:creationId xmlns:p14="http://schemas.microsoft.com/office/powerpoint/2010/main" val="2544841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BAC9-5212-458B-9D89-B11C69630C9E}"/>
              </a:ext>
            </a:extLst>
          </p:cNvPr>
          <p:cNvSpPr>
            <a:spLocks noGrp="1"/>
          </p:cNvSpPr>
          <p:nvPr>
            <p:ph type="title"/>
          </p:nvPr>
        </p:nvSpPr>
        <p:spPr>
          <a:xfrm>
            <a:off x="390525" y="57149"/>
            <a:ext cx="11318210" cy="1095375"/>
          </a:xfrm>
        </p:spPr>
        <p:txBody>
          <a:bodyPr>
            <a:normAutofit/>
          </a:bodyPr>
          <a:lstStyle/>
          <a:p>
            <a:pPr algn="ctr"/>
            <a:r>
              <a:rPr lang="en-CA" sz="3600" b="1" u="sng" dirty="0">
                <a:solidFill>
                  <a:schemeClr val="bg1"/>
                </a:solidFill>
                <a:latin typeface="Century Gothic" panose="020B0502020202020204" pitchFamily="34" charset="0"/>
              </a:rPr>
              <a:t>Book recommendations for elementary students:</a:t>
            </a:r>
          </a:p>
        </p:txBody>
      </p:sp>
      <p:pic>
        <p:nvPicPr>
          <p:cNvPr id="4" name="Content Placeholder 3">
            <a:extLst>
              <a:ext uri="{FF2B5EF4-FFF2-40B4-BE49-F238E27FC236}">
                <a16:creationId xmlns:a16="http://schemas.microsoft.com/office/drawing/2014/main" id="{AA95893C-419F-455C-86F6-5A5E3E75239F}"/>
              </a:ext>
            </a:extLst>
          </p:cNvPr>
          <p:cNvPicPr>
            <a:picLocks noGrp="1" noChangeAspect="1"/>
          </p:cNvPicPr>
          <p:nvPr>
            <p:ph idx="1"/>
          </p:nvPr>
        </p:nvPicPr>
        <p:blipFill>
          <a:blip r:embed="rId2"/>
          <a:stretch>
            <a:fillRect/>
          </a:stretch>
        </p:blipFill>
        <p:spPr>
          <a:xfrm>
            <a:off x="297785" y="1056793"/>
            <a:ext cx="2221835" cy="3400907"/>
          </a:xfrm>
          <a:prstGeom prst="rect">
            <a:avLst/>
          </a:prstGeom>
        </p:spPr>
      </p:pic>
      <p:pic>
        <p:nvPicPr>
          <p:cNvPr id="6" name="Picture 5">
            <a:extLst>
              <a:ext uri="{FF2B5EF4-FFF2-40B4-BE49-F238E27FC236}">
                <a16:creationId xmlns:a16="http://schemas.microsoft.com/office/drawing/2014/main" id="{AEA041BF-3AEE-4338-AD72-05B720C330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77247" y="1087309"/>
            <a:ext cx="2250017" cy="3375025"/>
          </a:xfrm>
          <a:prstGeom prst="rect">
            <a:avLst/>
          </a:prstGeom>
        </p:spPr>
      </p:pic>
      <p:pic>
        <p:nvPicPr>
          <p:cNvPr id="8" name="Picture 7">
            <a:extLst>
              <a:ext uri="{FF2B5EF4-FFF2-40B4-BE49-F238E27FC236}">
                <a16:creationId xmlns:a16="http://schemas.microsoft.com/office/drawing/2014/main" id="{803246E2-42AF-40EC-B249-698CF35A88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675" y="4593208"/>
            <a:ext cx="2667000" cy="2186940"/>
          </a:xfrm>
          <a:prstGeom prst="rect">
            <a:avLst/>
          </a:prstGeom>
        </p:spPr>
      </p:pic>
      <p:pic>
        <p:nvPicPr>
          <p:cNvPr id="10" name="Picture 9">
            <a:extLst>
              <a:ext uri="{FF2B5EF4-FFF2-40B4-BE49-F238E27FC236}">
                <a16:creationId xmlns:a16="http://schemas.microsoft.com/office/drawing/2014/main" id="{C75FB742-8809-4052-B903-483FFB7FEC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96270" y="4554282"/>
            <a:ext cx="3038057" cy="2264792"/>
          </a:xfrm>
          <a:prstGeom prst="rect">
            <a:avLst/>
          </a:prstGeom>
        </p:spPr>
      </p:pic>
      <p:pic>
        <p:nvPicPr>
          <p:cNvPr id="12" name="Picture 11">
            <a:extLst>
              <a:ext uri="{FF2B5EF4-FFF2-40B4-BE49-F238E27FC236}">
                <a16:creationId xmlns:a16="http://schemas.microsoft.com/office/drawing/2014/main" id="{4D7AF0B8-0B87-4504-9063-9817FDFB1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928" y="1148315"/>
            <a:ext cx="3242807" cy="3217862"/>
          </a:xfrm>
          <a:prstGeom prst="rect">
            <a:avLst/>
          </a:prstGeom>
        </p:spPr>
      </p:pic>
      <p:pic>
        <p:nvPicPr>
          <p:cNvPr id="14" name="Picture 13">
            <a:extLst>
              <a:ext uri="{FF2B5EF4-FFF2-40B4-BE49-F238E27FC236}">
                <a16:creationId xmlns:a16="http://schemas.microsoft.com/office/drawing/2014/main" id="{6A4E62F4-972A-48E5-AC3D-7620929EB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5875" y="4593208"/>
            <a:ext cx="2122302" cy="2186940"/>
          </a:xfrm>
          <a:prstGeom prst="rect">
            <a:avLst/>
          </a:prstGeom>
        </p:spPr>
      </p:pic>
      <p:pic>
        <p:nvPicPr>
          <p:cNvPr id="16" name="Picture 15">
            <a:extLst>
              <a:ext uri="{FF2B5EF4-FFF2-40B4-BE49-F238E27FC236}">
                <a16:creationId xmlns:a16="http://schemas.microsoft.com/office/drawing/2014/main" id="{B1CA5DFF-DE6C-4369-8711-9C803E4D70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389318" y="1080681"/>
            <a:ext cx="2868858" cy="3359687"/>
          </a:xfrm>
          <a:prstGeom prst="rect">
            <a:avLst/>
          </a:prstGeom>
        </p:spPr>
      </p:pic>
    </p:spTree>
    <p:extLst>
      <p:ext uri="{BB962C8B-B14F-4D97-AF65-F5344CB8AC3E}">
        <p14:creationId xmlns:p14="http://schemas.microsoft.com/office/powerpoint/2010/main" val="2279572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A picture containing photo, text, bunch, newspaper&#10;&#10;Description generated with very high confidence">
            <a:extLst>
              <a:ext uri="{FF2B5EF4-FFF2-40B4-BE49-F238E27FC236}">
                <a16:creationId xmlns:a16="http://schemas.microsoft.com/office/drawing/2014/main" id="{7CA306A2-8D20-4A31-8907-01184662A5B8}"/>
              </a:ext>
            </a:extLst>
          </p:cNvPr>
          <p:cNvPicPr>
            <a:picLocks noChangeAspect="1"/>
          </p:cNvPicPr>
          <p:nvPr/>
        </p:nvPicPr>
        <p:blipFill>
          <a:blip r:embed="rId2"/>
          <a:stretch>
            <a:fillRect/>
          </a:stretch>
        </p:blipFill>
        <p:spPr>
          <a:xfrm>
            <a:off x="5184476" y="3429276"/>
            <a:ext cx="7013275" cy="3435639"/>
          </a:xfrm>
          <a:prstGeom prst="rect">
            <a:avLst/>
          </a:prstGeom>
        </p:spPr>
      </p:pic>
      <p:pic>
        <p:nvPicPr>
          <p:cNvPr id="11" name="Picture 12" descr="A picture containing photo, text&#10;&#10;Description generated with very high confidence">
            <a:extLst>
              <a:ext uri="{FF2B5EF4-FFF2-40B4-BE49-F238E27FC236}">
                <a16:creationId xmlns:a16="http://schemas.microsoft.com/office/drawing/2014/main" id="{15F1B262-2134-412C-BF6E-2E1C593B068C}"/>
              </a:ext>
            </a:extLst>
          </p:cNvPr>
          <p:cNvPicPr>
            <a:picLocks noChangeAspect="1"/>
          </p:cNvPicPr>
          <p:nvPr/>
        </p:nvPicPr>
        <p:blipFill>
          <a:blip r:embed="rId3"/>
          <a:stretch>
            <a:fillRect/>
          </a:stretch>
        </p:blipFill>
        <p:spPr>
          <a:xfrm>
            <a:off x="-5751" y="36"/>
            <a:ext cx="7013276" cy="3421739"/>
          </a:xfrm>
          <a:prstGeom prst="rect">
            <a:avLst/>
          </a:prstGeom>
        </p:spPr>
      </p:pic>
      <p:sp>
        <p:nvSpPr>
          <p:cNvPr id="17" name="Title 16">
            <a:extLst>
              <a:ext uri="{FF2B5EF4-FFF2-40B4-BE49-F238E27FC236}">
                <a16:creationId xmlns:a16="http://schemas.microsoft.com/office/drawing/2014/main" id="{FDD732B9-4A18-440B-A47C-9A9E58458B0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27663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3BAC9-5212-458B-9D89-B11C69630C9E}"/>
              </a:ext>
            </a:extLst>
          </p:cNvPr>
          <p:cNvSpPr>
            <a:spLocks noGrp="1"/>
          </p:cNvSpPr>
          <p:nvPr>
            <p:ph type="title"/>
          </p:nvPr>
        </p:nvSpPr>
        <p:spPr>
          <a:xfrm>
            <a:off x="390525" y="57149"/>
            <a:ext cx="11318210" cy="1095375"/>
          </a:xfrm>
        </p:spPr>
        <p:txBody>
          <a:bodyPr>
            <a:normAutofit/>
          </a:bodyPr>
          <a:lstStyle/>
          <a:p>
            <a:pPr algn="ctr"/>
            <a:r>
              <a:rPr lang="en-CA" sz="3200" b="1" u="sng" dirty="0">
                <a:solidFill>
                  <a:schemeClr val="bg1"/>
                </a:solidFill>
                <a:latin typeface="Century Gothic" panose="020B0502020202020204" pitchFamily="34" charset="0"/>
              </a:rPr>
              <a:t>Book recommendations for middle school students:</a:t>
            </a:r>
          </a:p>
        </p:txBody>
      </p:sp>
      <p:pic>
        <p:nvPicPr>
          <p:cNvPr id="9" name="Picture 8">
            <a:extLst>
              <a:ext uri="{FF2B5EF4-FFF2-40B4-BE49-F238E27FC236}">
                <a16:creationId xmlns:a16="http://schemas.microsoft.com/office/drawing/2014/main" id="{B55B06A4-BFE9-4714-A2A4-2E0F9683DCB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30" y="1257300"/>
            <a:ext cx="1907906" cy="2771776"/>
          </a:xfrm>
          <a:prstGeom prst="rect">
            <a:avLst/>
          </a:prstGeom>
        </p:spPr>
      </p:pic>
      <p:pic>
        <p:nvPicPr>
          <p:cNvPr id="13" name="Picture 12">
            <a:extLst>
              <a:ext uri="{FF2B5EF4-FFF2-40B4-BE49-F238E27FC236}">
                <a16:creationId xmlns:a16="http://schemas.microsoft.com/office/drawing/2014/main" id="{143AFDE2-BABA-4086-B8C7-A3A7396F6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063" y="1257300"/>
            <a:ext cx="1907906" cy="2858994"/>
          </a:xfrm>
          <a:prstGeom prst="rect">
            <a:avLst/>
          </a:prstGeom>
        </p:spPr>
      </p:pic>
    </p:spTree>
    <p:extLst>
      <p:ext uri="{BB962C8B-B14F-4D97-AF65-F5344CB8AC3E}">
        <p14:creationId xmlns:p14="http://schemas.microsoft.com/office/powerpoint/2010/main" val="1847964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7CC37-383D-4C0D-A44E-9797A54016CE}"/>
              </a:ext>
            </a:extLst>
          </p:cNvPr>
          <p:cNvSpPr>
            <a:spLocks noGrp="1"/>
          </p:cNvSpPr>
          <p:nvPr>
            <p:ph type="title"/>
          </p:nvPr>
        </p:nvSpPr>
        <p:spPr/>
        <p:txBody>
          <a:bodyPr>
            <a:normAutofit/>
          </a:bodyPr>
          <a:lstStyle/>
          <a:p>
            <a:r>
              <a:rPr lang="en-CA" sz="2800" dirty="0">
                <a:solidFill>
                  <a:schemeClr val="bg1"/>
                </a:solidFill>
                <a:latin typeface="Century Gothic" panose="020B0502020202020204" pitchFamily="34" charset="0"/>
              </a:rPr>
              <a:t>What is DEHR to Care? </a:t>
            </a:r>
            <a:r>
              <a:rPr lang="en-CA" sz="2800" i="1" dirty="0">
                <a:solidFill>
                  <a:schemeClr val="bg1"/>
                </a:solidFill>
                <a:latin typeface="Century Gothic" panose="020B0502020202020204" pitchFamily="34" charset="0"/>
              </a:rPr>
              <a:t>(continued)</a:t>
            </a:r>
          </a:p>
        </p:txBody>
      </p:sp>
      <p:sp>
        <p:nvSpPr>
          <p:cNvPr id="3" name="Content Placeholder 2">
            <a:extLst>
              <a:ext uri="{FF2B5EF4-FFF2-40B4-BE49-F238E27FC236}">
                <a16:creationId xmlns:a16="http://schemas.microsoft.com/office/drawing/2014/main" id="{1175CEF3-91EF-47C2-9D65-A841F41F0C95}"/>
              </a:ext>
            </a:extLst>
          </p:cNvPr>
          <p:cNvSpPr>
            <a:spLocks noGrp="1"/>
          </p:cNvSpPr>
          <p:nvPr>
            <p:ph idx="1"/>
          </p:nvPr>
        </p:nvSpPr>
        <p:spPr/>
        <p:txBody>
          <a:bodyPr/>
          <a:lstStyle/>
          <a:p>
            <a:pPr marL="342900" indent="-342900">
              <a:buFont typeface="Arial"/>
              <a:buChar char="•"/>
            </a:pPr>
            <a:r>
              <a:rPr lang="en-US" sz="3600" dirty="0">
                <a:solidFill>
                  <a:schemeClr val="bg1"/>
                </a:solidFill>
                <a:latin typeface="Century Gothic" panose="020B0502020202020204" pitchFamily="34" charset="0"/>
                <a:cs typeface="AGCanYouNotBold"/>
              </a:rPr>
              <a:t>This year’s theme is “Diverse Relationships”, which we will talk more about later on!</a:t>
            </a:r>
          </a:p>
          <a:p>
            <a:endParaRPr lang="en-US" sz="3600" dirty="0">
              <a:solidFill>
                <a:schemeClr val="bg1"/>
              </a:solidFill>
              <a:latin typeface="Century Gothic" panose="020B0502020202020204" pitchFamily="34" charset="0"/>
              <a:cs typeface="AGCanYouNotBold"/>
            </a:endParaRPr>
          </a:p>
          <a:p>
            <a:pPr marL="342900" indent="-342900">
              <a:buFont typeface="Arial"/>
              <a:buChar char="•"/>
            </a:pPr>
            <a:r>
              <a:rPr lang="en-US" sz="3600" dirty="0">
                <a:solidFill>
                  <a:schemeClr val="bg1"/>
                </a:solidFill>
                <a:latin typeface="Century Gothic" panose="020B0502020202020204" pitchFamily="34" charset="0"/>
                <a:cs typeface="AGCanYouNotBold"/>
              </a:rPr>
              <a:t>Hundreds of local students are invited to explore the theme and create art pieces. These art pieces are displayed and sold at our Gala event.</a:t>
            </a:r>
          </a:p>
          <a:p>
            <a:pPr marL="0" indent="0">
              <a:buNone/>
            </a:pPr>
            <a:endParaRPr lang="en-CA" dirty="0"/>
          </a:p>
        </p:txBody>
      </p:sp>
      <p:pic>
        <p:nvPicPr>
          <p:cNvPr id="5" name="Picture 4">
            <a:extLst>
              <a:ext uri="{FF2B5EF4-FFF2-40B4-BE49-F238E27FC236}">
                <a16:creationId xmlns:a16="http://schemas.microsoft.com/office/drawing/2014/main" id="{121C4612-A1BF-4D56-A2FA-27E7608C331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338" b="26940"/>
          <a:stretch/>
        </p:blipFill>
        <p:spPr>
          <a:xfrm>
            <a:off x="6000750" y="133221"/>
            <a:ext cx="6191250" cy="1852491"/>
          </a:xfrm>
          <a:prstGeom prst="rect">
            <a:avLst/>
          </a:prstGeom>
        </p:spPr>
      </p:pic>
    </p:spTree>
    <p:extLst>
      <p:ext uri="{BB962C8B-B14F-4D97-AF65-F5344CB8AC3E}">
        <p14:creationId xmlns:p14="http://schemas.microsoft.com/office/powerpoint/2010/main" val="195428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D3-1465-4E0B-BE7B-47D346D2D748}"/>
              </a:ext>
            </a:extLst>
          </p:cNvPr>
          <p:cNvSpPr>
            <a:spLocks noGrp="1"/>
          </p:cNvSpPr>
          <p:nvPr>
            <p:ph type="title"/>
          </p:nvPr>
        </p:nvSpPr>
        <p:spPr>
          <a:xfrm>
            <a:off x="838200" y="1951037"/>
            <a:ext cx="10515600" cy="2211388"/>
          </a:xfrm>
        </p:spPr>
        <p:txBody>
          <a:bodyPr>
            <a:normAutofit/>
          </a:bodyPr>
          <a:lstStyle/>
          <a:p>
            <a:pPr algn="ctr"/>
            <a:r>
              <a:rPr lang="en-CA" sz="4800" dirty="0">
                <a:solidFill>
                  <a:schemeClr val="bg1"/>
                </a:solidFill>
                <a:latin typeface="Century Gothic" panose="020B0502020202020204" pitchFamily="34" charset="0"/>
              </a:rPr>
              <a:t>Looking back to previous DEHR to Care art galas….</a:t>
            </a:r>
          </a:p>
        </p:txBody>
      </p:sp>
    </p:spTree>
    <p:extLst>
      <p:ext uri="{BB962C8B-B14F-4D97-AF65-F5344CB8AC3E}">
        <p14:creationId xmlns:p14="http://schemas.microsoft.com/office/powerpoint/2010/main" val="3104627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91425-A419-42BB-9FE3-DA074EC77B45}"/>
              </a:ext>
            </a:extLst>
          </p:cNvPr>
          <p:cNvSpPr>
            <a:spLocks noGrp="1"/>
          </p:cNvSpPr>
          <p:nvPr>
            <p:ph type="title"/>
          </p:nvPr>
        </p:nvSpPr>
        <p:spPr>
          <a:xfrm>
            <a:off x="838200" y="212725"/>
            <a:ext cx="10515600" cy="1325563"/>
          </a:xfrm>
        </p:spPr>
        <p:txBody>
          <a:bodyPr>
            <a:normAutofit/>
          </a:bodyPr>
          <a:lstStyle/>
          <a:p>
            <a:pPr algn="ctr"/>
            <a:r>
              <a:rPr lang="en-CA" sz="5400" dirty="0">
                <a:solidFill>
                  <a:schemeClr val="bg1"/>
                </a:solidFill>
                <a:latin typeface="Century Gothic" panose="020B0502020202020204" pitchFamily="34" charset="0"/>
              </a:rPr>
              <a:t>2016</a:t>
            </a:r>
          </a:p>
        </p:txBody>
      </p:sp>
      <p:sp>
        <p:nvSpPr>
          <p:cNvPr id="3" name="Content Placeholder 2">
            <a:extLst>
              <a:ext uri="{FF2B5EF4-FFF2-40B4-BE49-F238E27FC236}">
                <a16:creationId xmlns:a16="http://schemas.microsoft.com/office/drawing/2014/main" id="{E5D43570-6CEF-452F-99C9-A1A874995C60}"/>
              </a:ext>
            </a:extLst>
          </p:cNvPr>
          <p:cNvSpPr>
            <a:spLocks noGrp="1"/>
          </p:cNvSpPr>
          <p:nvPr>
            <p:ph idx="1"/>
          </p:nvPr>
        </p:nvSpPr>
        <p:spPr>
          <a:xfrm>
            <a:off x="933450" y="942975"/>
            <a:ext cx="10515600" cy="1136650"/>
          </a:xfrm>
        </p:spPr>
        <p:txBody>
          <a:bodyPr/>
          <a:lstStyle/>
          <a:p>
            <a:pPr marL="0" indent="0">
              <a:buNone/>
            </a:pPr>
            <a:r>
              <a:rPr lang="en-US" b="1" dirty="0">
                <a:solidFill>
                  <a:schemeClr val="bg1"/>
                </a:solidFill>
                <a:latin typeface="Century Gothic" panose="020B0502020202020204" pitchFamily="34" charset="0"/>
                <a:cs typeface="AGCanYouNotBold"/>
              </a:rPr>
              <a:t>Focus: </a:t>
            </a:r>
          </a:p>
          <a:p>
            <a:pPr marL="0" indent="0">
              <a:buNone/>
            </a:pPr>
            <a:r>
              <a:rPr lang="en-US" dirty="0">
                <a:solidFill>
                  <a:schemeClr val="bg1"/>
                </a:solidFill>
                <a:latin typeface="Century Gothic" panose="020B0502020202020204" pitchFamily="34" charset="0"/>
                <a:cs typeface="AGCanYouNotBold"/>
              </a:rPr>
              <a:t>Supporting the Lethbridge Family Service’s Refugee Fund.</a:t>
            </a:r>
            <a:endParaRPr lang="en-CA"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045B582F-64B2-4BB2-B94A-2B077512E15C}"/>
              </a:ext>
            </a:extLst>
          </p:cNvPr>
          <p:cNvPicPr>
            <a:picLocks noChangeAspect="1"/>
          </p:cNvPicPr>
          <p:nvPr/>
        </p:nvPicPr>
        <p:blipFill rotWithShape="1">
          <a:blip r:embed="rId2"/>
          <a:srcRect l="18061" t="13635" r="7229"/>
          <a:stretch/>
        </p:blipFill>
        <p:spPr>
          <a:xfrm>
            <a:off x="5067301" y="3354718"/>
            <a:ext cx="3975100" cy="3446326"/>
          </a:xfrm>
          <a:prstGeom prst="rect">
            <a:avLst/>
          </a:prstGeom>
        </p:spPr>
      </p:pic>
      <p:pic>
        <p:nvPicPr>
          <p:cNvPr id="8" name="Picture 7">
            <a:extLst>
              <a:ext uri="{FF2B5EF4-FFF2-40B4-BE49-F238E27FC236}">
                <a16:creationId xmlns:a16="http://schemas.microsoft.com/office/drawing/2014/main" id="{5D140135-6868-4A57-A811-EB16CC68F713}"/>
              </a:ext>
            </a:extLst>
          </p:cNvPr>
          <p:cNvPicPr>
            <a:picLocks noChangeAspect="1"/>
          </p:cNvPicPr>
          <p:nvPr/>
        </p:nvPicPr>
        <p:blipFill>
          <a:blip r:embed="rId3"/>
          <a:stretch>
            <a:fillRect/>
          </a:stretch>
        </p:blipFill>
        <p:spPr>
          <a:xfrm rot="21330209">
            <a:off x="8766262" y="2463800"/>
            <a:ext cx="3498679" cy="4661990"/>
          </a:xfrm>
          <a:prstGeom prst="rect">
            <a:avLst/>
          </a:prstGeom>
        </p:spPr>
      </p:pic>
      <p:pic>
        <p:nvPicPr>
          <p:cNvPr id="9" name="Picture 8">
            <a:extLst>
              <a:ext uri="{FF2B5EF4-FFF2-40B4-BE49-F238E27FC236}">
                <a16:creationId xmlns:a16="http://schemas.microsoft.com/office/drawing/2014/main" id="{E3A27797-628A-4478-8FFB-3DD93EA557C2}"/>
              </a:ext>
            </a:extLst>
          </p:cNvPr>
          <p:cNvPicPr>
            <a:picLocks noChangeAspect="1"/>
          </p:cNvPicPr>
          <p:nvPr/>
        </p:nvPicPr>
        <p:blipFill rotWithShape="1">
          <a:blip r:embed="rId4"/>
          <a:srcRect b="23704"/>
          <a:stretch/>
        </p:blipFill>
        <p:spPr>
          <a:xfrm>
            <a:off x="9036" y="4114800"/>
            <a:ext cx="4791564" cy="2743200"/>
          </a:xfrm>
          <a:prstGeom prst="rect">
            <a:avLst/>
          </a:prstGeom>
        </p:spPr>
      </p:pic>
      <p:pic>
        <p:nvPicPr>
          <p:cNvPr id="10" name="Picture 9">
            <a:extLst>
              <a:ext uri="{FF2B5EF4-FFF2-40B4-BE49-F238E27FC236}">
                <a16:creationId xmlns:a16="http://schemas.microsoft.com/office/drawing/2014/main" id="{AF4AC533-8E51-4776-B67D-980002BBF835}"/>
              </a:ext>
            </a:extLst>
          </p:cNvPr>
          <p:cNvPicPr>
            <a:picLocks noChangeAspect="1"/>
          </p:cNvPicPr>
          <p:nvPr/>
        </p:nvPicPr>
        <p:blipFill rotWithShape="1">
          <a:blip r:embed="rId5">
            <a:extLst>
              <a:ext uri="{28A0092B-C50C-407E-A947-70E740481C1C}">
                <a14:useLocalDpi xmlns:a14="http://schemas.microsoft.com/office/drawing/2010/main" val="0"/>
              </a:ext>
            </a:extLst>
          </a:blip>
          <a:srcRect b="23243"/>
          <a:stretch/>
        </p:blipFill>
        <p:spPr>
          <a:xfrm>
            <a:off x="336550" y="2031473"/>
            <a:ext cx="4559300" cy="2624664"/>
          </a:xfrm>
          <a:prstGeom prst="rect">
            <a:avLst/>
          </a:prstGeom>
        </p:spPr>
      </p:pic>
    </p:spTree>
    <p:extLst>
      <p:ext uri="{BB962C8B-B14F-4D97-AF65-F5344CB8AC3E}">
        <p14:creationId xmlns:p14="http://schemas.microsoft.com/office/powerpoint/2010/main" val="340777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58956-14EA-48EC-9B00-A3C86F511D64}"/>
              </a:ext>
            </a:extLst>
          </p:cNvPr>
          <p:cNvPicPr>
            <a:picLocks noChangeAspect="1"/>
          </p:cNvPicPr>
          <p:nvPr/>
        </p:nvPicPr>
        <p:blipFill rotWithShape="1">
          <a:blip r:embed="rId2"/>
          <a:srcRect t="3668" b="7168"/>
          <a:stretch/>
        </p:blipFill>
        <p:spPr>
          <a:xfrm>
            <a:off x="0" y="3991820"/>
            <a:ext cx="4312021" cy="2883566"/>
          </a:xfrm>
          <a:prstGeom prst="rect">
            <a:avLst/>
          </a:prstGeom>
        </p:spPr>
      </p:pic>
      <p:pic>
        <p:nvPicPr>
          <p:cNvPr id="5" name="Picture 4">
            <a:extLst>
              <a:ext uri="{FF2B5EF4-FFF2-40B4-BE49-F238E27FC236}">
                <a16:creationId xmlns:a16="http://schemas.microsoft.com/office/drawing/2014/main" id="{757F7DB8-C8C8-41B0-89E5-2AC0A2F21986}"/>
              </a:ext>
            </a:extLst>
          </p:cNvPr>
          <p:cNvPicPr>
            <a:picLocks noChangeAspect="1"/>
          </p:cNvPicPr>
          <p:nvPr/>
        </p:nvPicPr>
        <p:blipFill rotWithShape="1">
          <a:blip r:embed="rId3">
            <a:extLst>
              <a:ext uri="{28A0092B-C50C-407E-A947-70E740481C1C}">
                <a14:useLocalDpi xmlns:a14="http://schemas.microsoft.com/office/drawing/2010/main" val="0"/>
              </a:ext>
            </a:extLst>
          </a:blip>
          <a:srcRect l="8150" t="11949" r="17474" b="3698"/>
          <a:stretch/>
        </p:blipFill>
        <p:spPr>
          <a:xfrm>
            <a:off x="7936497" y="3298326"/>
            <a:ext cx="4165600" cy="3543301"/>
          </a:xfrm>
          <a:prstGeom prst="rect">
            <a:avLst/>
          </a:prstGeom>
        </p:spPr>
      </p:pic>
      <p:sp>
        <p:nvSpPr>
          <p:cNvPr id="6" name="Title 1">
            <a:extLst>
              <a:ext uri="{FF2B5EF4-FFF2-40B4-BE49-F238E27FC236}">
                <a16:creationId xmlns:a16="http://schemas.microsoft.com/office/drawing/2014/main" id="{B4E77DB0-82DD-49BD-A785-F6AC45C3B3F7}"/>
              </a:ext>
            </a:extLst>
          </p:cNvPr>
          <p:cNvSpPr>
            <a:spLocks noGrp="1"/>
          </p:cNvSpPr>
          <p:nvPr>
            <p:ph type="title"/>
          </p:nvPr>
        </p:nvSpPr>
        <p:spPr>
          <a:xfrm>
            <a:off x="4761497" y="1154571"/>
            <a:ext cx="10515600" cy="1325563"/>
          </a:xfrm>
        </p:spPr>
        <p:txBody>
          <a:bodyPr>
            <a:normAutofit/>
          </a:bodyPr>
          <a:lstStyle/>
          <a:p>
            <a:pPr algn="ctr"/>
            <a:r>
              <a:rPr lang="en-CA" sz="5400" b="1" dirty="0">
                <a:solidFill>
                  <a:schemeClr val="bg1"/>
                </a:solidFill>
                <a:latin typeface="Century Gothic" panose="020B0502020202020204" pitchFamily="34" charset="0"/>
              </a:rPr>
              <a:t>2016</a:t>
            </a:r>
          </a:p>
        </p:txBody>
      </p:sp>
      <p:pic>
        <p:nvPicPr>
          <p:cNvPr id="7" name="Picture 6">
            <a:extLst>
              <a:ext uri="{FF2B5EF4-FFF2-40B4-BE49-F238E27FC236}">
                <a16:creationId xmlns:a16="http://schemas.microsoft.com/office/drawing/2014/main" id="{BF6DC75A-80F7-49E6-A15B-9D7198F3E659}"/>
              </a:ext>
            </a:extLst>
          </p:cNvPr>
          <p:cNvPicPr>
            <a:picLocks noChangeAspect="1"/>
          </p:cNvPicPr>
          <p:nvPr/>
        </p:nvPicPr>
        <p:blipFill rotWithShape="1">
          <a:blip r:embed="rId4"/>
          <a:srcRect t="23172" b="8418"/>
          <a:stretch/>
        </p:blipFill>
        <p:spPr>
          <a:xfrm>
            <a:off x="4312021" y="4347865"/>
            <a:ext cx="3904183" cy="2003120"/>
          </a:xfrm>
          <a:prstGeom prst="rect">
            <a:avLst/>
          </a:prstGeom>
        </p:spPr>
      </p:pic>
      <p:pic>
        <p:nvPicPr>
          <p:cNvPr id="9" name="Picture 8">
            <a:extLst>
              <a:ext uri="{FF2B5EF4-FFF2-40B4-BE49-F238E27FC236}">
                <a16:creationId xmlns:a16="http://schemas.microsoft.com/office/drawing/2014/main" id="{7DD66206-695F-4C71-953D-65939A7E5FF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02120" y="74953"/>
            <a:ext cx="4521080" cy="3390810"/>
          </a:xfrm>
          <a:prstGeom prst="rect">
            <a:avLst/>
          </a:prstGeom>
        </p:spPr>
      </p:pic>
      <p:pic>
        <p:nvPicPr>
          <p:cNvPr id="11" name="Picture 10">
            <a:extLst>
              <a:ext uri="{FF2B5EF4-FFF2-40B4-BE49-F238E27FC236}">
                <a16:creationId xmlns:a16="http://schemas.microsoft.com/office/drawing/2014/main" id="{42AAFCE7-727D-460B-AAE0-AC4F7864BE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0"/>
            <a:ext cx="2877206" cy="2157904"/>
          </a:xfrm>
          <a:prstGeom prst="rect">
            <a:avLst/>
          </a:prstGeom>
        </p:spPr>
      </p:pic>
      <p:sp>
        <p:nvSpPr>
          <p:cNvPr id="12" name="Arrow: Left 11">
            <a:extLst>
              <a:ext uri="{FF2B5EF4-FFF2-40B4-BE49-F238E27FC236}">
                <a16:creationId xmlns:a16="http://schemas.microsoft.com/office/drawing/2014/main" id="{91F0553C-AE9A-42FA-B080-64A2C84FE69C}"/>
              </a:ext>
            </a:extLst>
          </p:cNvPr>
          <p:cNvSpPr/>
          <p:nvPr/>
        </p:nvSpPr>
        <p:spPr>
          <a:xfrm>
            <a:off x="1438603" y="1054346"/>
            <a:ext cx="1794454" cy="55998"/>
          </a:xfrm>
          <a:prstGeom prst="leftArrow">
            <a:avLst>
              <a:gd name="adj1" fmla="val 50000"/>
              <a:gd name="adj2" fmla="val 14503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6321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F8760-3549-4BC0-B2FA-685F52ECB54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4927600" cy="3695700"/>
          </a:xfrm>
          <a:prstGeom prst="rect">
            <a:avLst/>
          </a:prstGeom>
        </p:spPr>
      </p:pic>
      <p:pic>
        <p:nvPicPr>
          <p:cNvPr id="3" name="Picture 2">
            <a:extLst>
              <a:ext uri="{FF2B5EF4-FFF2-40B4-BE49-F238E27FC236}">
                <a16:creationId xmlns:a16="http://schemas.microsoft.com/office/drawing/2014/main" id="{49FE1566-6837-4BD4-9E84-9DD9E973C4F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5500" t="10000" r="13000" b="4333"/>
          <a:stretch/>
        </p:blipFill>
        <p:spPr>
          <a:xfrm>
            <a:off x="279399" y="3429000"/>
            <a:ext cx="4140201" cy="3263900"/>
          </a:xfrm>
          <a:prstGeom prst="rect">
            <a:avLst/>
          </a:prstGeom>
        </p:spPr>
      </p:pic>
      <p:pic>
        <p:nvPicPr>
          <p:cNvPr id="4" name="Picture 3">
            <a:extLst>
              <a:ext uri="{FF2B5EF4-FFF2-40B4-BE49-F238E27FC236}">
                <a16:creationId xmlns:a16="http://schemas.microsoft.com/office/drawing/2014/main" id="{45436D83-2E19-4C03-9B94-5E9DA064097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913948" y="2078435"/>
            <a:ext cx="7163752" cy="4779566"/>
          </a:xfrm>
          <a:prstGeom prst="rect">
            <a:avLst/>
          </a:prstGeom>
        </p:spPr>
      </p:pic>
      <p:sp>
        <p:nvSpPr>
          <p:cNvPr id="5" name="Title 1">
            <a:extLst>
              <a:ext uri="{FF2B5EF4-FFF2-40B4-BE49-F238E27FC236}">
                <a16:creationId xmlns:a16="http://schemas.microsoft.com/office/drawing/2014/main" id="{DC56767D-02D8-4E39-AE5D-2E69E815CD65}"/>
              </a:ext>
            </a:extLst>
          </p:cNvPr>
          <p:cNvSpPr txBox="1">
            <a:spLocks/>
          </p:cNvSpPr>
          <p:nvPr/>
        </p:nvSpPr>
        <p:spPr>
          <a:xfrm>
            <a:off x="3441700" y="752872"/>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5400" dirty="0">
                <a:solidFill>
                  <a:schemeClr val="bg1"/>
                </a:solidFill>
                <a:latin typeface="Century Gothic" panose="020B0502020202020204" pitchFamily="34" charset="0"/>
              </a:rPr>
              <a:t>2016</a:t>
            </a:r>
          </a:p>
        </p:txBody>
      </p:sp>
    </p:spTree>
    <p:extLst>
      <p:ext uri="{BB962C8B-B14F-4D97-AF65-F5344CB8AC3E}">
        <p14:creationId xmlns:p14="http://schemas.microsoft.com/office/powerpoint/2010/main" val="378756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AD94D6-74C2-49C8-8223-71EEDAE50166}"/>
              </a:ext>
            </a:extLst>
          </p:cNvPr>
          <p:cNvSpPr>
            <a:spLocks noGrp="1"/>
          </p:cNvSpPr>
          <p:nvPr>
            <p:ph type="title"/>
          </p:nvPr>
        </p:nvSpPr>
        <p:spPr>
          <a:xfrm>
            <a:off x="838200" y="365125"/>
            <a:ext cx="10515600" cy="1325563"/>
          </a:xfrm>
        </p:spPr>
        <p:txBody>
          <a:bodyPr>
            <a:normAutofit/>
          </a:bodyPr>
          <a:lstStyle/>
          <a:p>
            <a:pPr algn="ctr"/>
            <a:r>
              <a:rPr lang="en-CA" sz="5400" dirty="0">
                <a:solidFill>
                  <a:schemeClr val="bg1"/>
                </a:solidFill>
                <a:latin typeface="Century Gothic" panose="020B0502020202020204" pitchFamily="34" charset="0"/>
              </a:rPr>
              <a:t>2017</a:t>
            </a:r>
          </a:p>
        </p:txBody>
      </p:sp>
      <p:sp>
        <p:nvSpPr>
          <p:cNvPr id="5" name="Content Placeholder 2">
            <a:extLst>
              <a:ext uri="{FF2B5EF4-FFF2-40B4-BE49-F238E27FC236}">
                <a16:creationId xmlns:a16="http://schemas.microsoft.com/office/drawing/2014/main" id="{5EBAD954-4FCF-436A-AC05-5955F48F5464}"/>
              </a:ext>
            </a:extLst>
          </p:cNvPr>
          <p:cNvSpPr>
            <a:spLocks noGrp="1"/>
          </p:cNvSpPr>
          <p:nvPr>
            <p:ph idx="1"/>
          </p:nvPr>
        </p:nvSpPr>
        <p:spPr>
          <a:xfrm>
            <a:off x="1055370" y="1122362"/>
            <a:ext cx="10515600" cy="2001838"/>
          </a:xfrm>
        </p:spPr>
        <p:txBody>
          <a:bodyPr>
            <a:normAutofit/>
          </a:bodyPr>
          <a:lstStyle/>
          <a:p>
            <a:pPr marL="0" indent="0">
              <a:buNone/>
            </a:pPr>
            <a:r>
              <a:rPr lang="en-US" b="1" dirty="0">
                <a:solidFill>
                  <a:schemeClr val="bg1"/>
                </a:solidFill>
                <a:latin typeface="Century Gothic" panose="020B0502020202020204" pitchFamily="34" charset="0"/>
                <a:cs typeface="AGCanYouNotBold"/>
              </a:rPr>
              <a:t>Focus: </a:t>
            </a:r>
          </a:p>
          <a:p>
            <a:pPr marL="0" indent="0">
              <a:buNone/>
            </a:pPr>
            <a:r>
              <a:rPr lang="en-US" dirty="0">
                <a:solidFill>
                  <a:schemeClr val="bg1"/>
                </a:solidFill>
                <a:latin typeface="Century Gothic" panose="020B0502020202020204" pitchFamily="34" charset="0"/>
                <a:cs typeface="AGCanYouNotBold"/>
              </a:rPr>
              <a:t>“Becoming the Canada We Want to Be”, and proceeds went to provide opportunities for children from FNMI backgrounds.</a:t>
            </a:r>
            <a:endParaRPr lang="en-CA"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C39365B0-6006-4CE5-84E7-133ED6FEA26E}"/>
              </a:ext>
            </a:extLst>
          </p:cNvPr>
          <p:cNvPicPr>
            <a:picLocks noChangeAspect="1"/>
          </p:cNvPicPr>
          <p:nvPr/>
        </p:nvPicPr>
        <p:blipFill rotWithShape="1">
          <a:blip r:embed="rId2"/>
          <a:srcRect t="18617" b="12966"/>
          <a:stretch/>
        </p:blipFill>
        <p:spPr>
          <a:xfrm>
            <a:off x="111845" y="3124200"/>
            <a:ext cx="4781751" cy="2453640"/>
          </a:xfrm>
          <a:prstGeom prst="rect">
            <a:avLst/>
          </a:prstGeom>
        </p:spPr>
      </p:pic>
      <p:pic>
        <p:nvPicPr>
          <p:cNvPr id="8" name="Picture 7">
            <a:extLst>
              <a:ext uri="{FF2B5EF4-FFF2-40B4-BE49-F238E27FC236}">
                <a16:creationId xmlns:a16="http://schemas.microsoft.com/office/drawing/2014/main" id="{6D2DEB0F-F8ED-4B44-9296-509C10C057C5}"/>
              </a:ext>
            </a:extLst>
          </p:cNvPr>
          <p:cNvPicPr>
            <a:picLocks noChangeAspect="1"/>
          </p:cNvPicPr>
          <p:nvPr/>
        </p:nvPicPr>
        <p:blipFill rotWithShape="1">
          <a:blip r:embed="rId3"/>
          <a:srcRect l="6418" t="16637" r="-6418" b="-196"/>
          <a:stretch/>
        </p:blipFill>
        <p:spPr>
          <a:xfrm>
            <a:off x="9303193" y="3429000"/>
            <a:ext cx="3086927" cy="3437055"/>
          </a:xfrm>
          <a:prstGeom prst="rect">
            <a:avLst/>
          </a:prstGeom>
        </p:spPr>
      </p:pic>
      <p:pic>
        <p:nvPicPr>
          <p:cNvPr id="9" name="Picture 8">
            <a:extLst>
              <a:ext uri="{FF2B5EF4-FFF2-40B4-BE49-F238E27FC236}">
                <a16:creationId xmlns:a16="http://schemas.microsoft.com/office/drawing/2014/main" id="{9A07AE83-25A8-4755-BBBC-4BC89C4D8D46}"/>
              </a:ext>
            </a:extLst>
          </p:cNvPr>
          <p:cNvPicPr>
            <a:picLocks noChangeAspect="1"/>
          </p:cNvPicPr>
          <p:nvPr/>
        </p:nvPicPr>
        <p:blipFill rotWithShape="1">
          <a:blip r:embed="rId4"/>
          <a:srcRect t="8991" b="8853"/>
          <a:stretch/>
        </p:blipFill>
        <p:spPr>
          <a:xfrm>
            <a:off x="4705793" y="3081011"/>
            <a:ext cx="4597400" cy="3776989"/>
          </a:xfrm>
          <a:prstGeom prst="rect">
            <a:avLst/>
          </a:prstGeom>
        </p:spPr>
      </p:pic>
    </p:spTree>
    <p:extLst>
      <p:ext uri="{BB962C8B-B14F-4D97-AF65-F5344CB8AC3E}">
        <p14:creationId xmlns:p14="http://schemas.microsoft.com/office/powerpoint/2010/main" val="4059960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1181</Words>
  <Application>Microsoft Office PowerPoint</Application>
  <PresentationFormat>Widescreen</PresentationFormat>
  <Paragraphs>100</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AGCanYouNotBold</vt:lpstr>
      <vt:lpstr>AGJeansDay</vt:lpstr>
      <vt:lpstr>Arial</vt:lpstr>
      <vt:lpstr>Calibri</vt:lpstr>
      <vt:lpstr>Calibri Light</vt:lpstr>
      <vt:lpstr>Century Gothic</vt:lpstr>
      <vt:lpstr>Courier New</vt:lpstr>
      <vt:lpstr>Office Theme</vt:lpstr>
      <vt:lpstr>PowerPoint Presentation</vt:lpstr>
      <vt:lpstr>What is DEHR? </vt:lpstr>
      <vt:lpstr>What is DEHR to Care? </vt:lpstr>
      <vt:lpstr>What is DEHR to Care? (continued)</vt:lpstr>
      <vt:lpstr>Looking back to previous DEHR to Care art galas….</vt:lpstr>
      <vt:lpstr>2016</vt:lpstr>
      <vt:lpstr>2016</vt:lpstr>
      <vt:lpstr>PowerPoint Presentation</vt:lpstr>
      <vt:lpstr>2017</vt:lpstr>
      <vt:lpstr>PowerPoint Presentation</vt:lpstr>
      <vt:lpstr>PowerPoint Presentation</vt:lpstr>
      <vt:lpstr>2018</vt:lpstr>
      <vt:lpstr>PowerPoint Presentation</vt:lpstr>
      <vt:lpstr>PowerPoint Presentation</vt:lpstr>
      <vt:lpstr>PowerPoint Presentation</vt:lpstr>
      <vt:lpstr>Why focus on ‘Diverse Relationships’? </vt:lpstr>
      <vt:lpstr>Why focus on ‘Diverse Relationships’? (continued)</vt:lpstr>
      <vt:lpstr>Why focus on ‘Diverse Relationships’? (continued)</vt:lpstr>
      <vt:lpstr>Why focus on ‘Diverse Relationships’? (continued)</vt:lpstr>
      <vt:lpstr>Why focus on ‘Diverse Relationships’? (continued)</vt:lpstr>
      <vt:lpstr>Why focus on ‘Diverse Relationships’? (continued)</vt:lpstr>
      <vt:lpstr>Teaching Points</vt:lpstr>
      <vt:lpstr>Statistics</vt:lpstr>
      <vt:lpstr>Statistics</vt:lpstr>
      <vt:lpstr>Statistics</vt:lpstr>
      <vt:lpstr>Statistics</vt:lpstr>
      <vt:lpstr>Teaching Points (continued)</vt:lpstr>
      <vt:lpstr>Teaching Points (continued)</vt:lpstr>
      <vt:lpstr>As a Classroom Teacher, How Can I Help???</vt:lpstr>
      <vt:lpstr>As a Classroom Teacher, How Can I Help? (continued)</vt:lpstr>
      <vt:lpstr>Book recommendations for elementary students:</vt:lpstr>
      <vt:lpstr>PowerPoint Presentation</vt:lpstr>
      <vt:lpstr>Book recommendations for middle school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Leung</dc:creator>
  <cp:lastModifiedBy>Sarah Delong</cp:lastModifiedBy>
  <cp:revision>157</cp:revision>
  <dcterms:created xsi:type="dcterms:W3CDTF">2019-02-20T17:52:45Z</dcterms:created>
  <dcterms:modified xsi:type="dcterms:W3CDTF">2019-03-18T15:03:59Z</dcterms:modified>
</cp:coreProperties>
</file>